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335" r:id="rId2"/>
    <p:sldId id="2110" r:id="rId3"/>
    <p:sldId id="2391" r:id="rId4"/>
    <p:sldId id="2489" r:id="rId5"/>
    <p:sldId id="2490" r:id="rId6"/>
    <p:sldId id="2495" r:id="rId7"/>
    <p:sldId id="2390" r:id="rId8"/>
    <p:sldId id="2453" r:id="rId9"/>
    <p:sldId id="2454" r:id="rId10"/>
    <p:sldId id="2443" r:id="rId11"/>
    <p:sldId id="2512" r:id="rId12"/>
    <p:sldId id="2513" r:id="rId13"/>
    <p:sldId id="2525" r:id="rId14"/>
    <p:sldId id="2526" r:id="rId15"/>
    <p:sldId id="2546" r:id="rId16"/>
    <p:sldId id="2545" r:id="rId17"/>
    <p:sldId id="2547" r:id="rId18"/>
    <p:sldId id="2548" r:id="rId19"/>
    <p:sldId id="2518" r:id="rId20"/>
    <p:sldId id="2520" r:id="rId21"/>
    <p:sldId id="2521" r:id="rId22"/>
    <p:sldId id="2528" r:id="rId23"/>
    <p:sldId id="2529" r:id="rId24"/>
    <p:sldId id="2522" r:id="rId25"/>
    <p:sldId id="2523" r:id="rId26"/>
    <p:sldId id="2530" r:id="rId27"/>
    <p:sldId id="2531" r:id="rId28"/>
    <p:sldId id="2524" r:id="rId29"/>
    <p:sldId id="2527" r:id="rId30"/>
    <p:sldId id="2532" r:id="rId31"/>
    <p:sldId id="2533" r:id="rId32"/>
    <p:sldId id="2535" r:id="rId33"/>
    <p:sldId id="2536" r:id="rId34"/>
    <p:sldId id="2537" r:id="rId35"/>
    <p:sldId id="2538" r:id="rId36"/>
    <p:sldId id="2444" r:id="rId37"/>
    <p:sldId id="2539" r:id="rId38"/>
    <p:sldId id="2540" r:id="rId39"/>
    <p:sldId id="2541" r:id="rId40"/>
    <p:sldId id="2516" r:id="rId41"/>
    <p:sldId id="756" r:id="rId42"/>
    <p:sldId id="2376" r:id="rId43"/>
    <p:sldId id="2377" r:id="rId44"/>
    <p:sldId id="2502" r:id="rId45"/>
    <p:sldId id="2503" r:id="rId46"/>
    <p:sldId id="2504" r:id="rId47"/>
    <p:sldId id="2511" r:id="rId48"/>
    <p:sldId id="2378" r:id="rId49"/>
    <p:sldId id="2505" r:id="rId50"/>
    <p:sldId id="2506" r:id="rId51"/>
    <p:sldId id="2507" r:id="rId52"/>
    <p:sldId id="2543" r:id="rId53"/>
    <p:sldId id="2544" r:id="rId54"/>
    <p:sldId id="2379" r:id="rId55"/>
    <p:sldId id="2380" r:id="rId56"/>
    <p:sldId id="2381" r:id="rId57"/>
    <p:sldId id="734" r:id="rId58"/>
    <p:sldId id="2534" r:id="rId59"/>
    <p:sldId id="2135" r:id="rId60"/>
    <p:sldId id="2273" r:id="rId61"/>
    <p:sldId id="2275" r:id="rId62"/>
    <p:sldId id="303" r:id="rId63"/>
    <p:sldId id="2441" r:id="rId64"/>
    <p:sldId id="2542" r:id="rId65"/>
    <p:sldId id="2442" r:id="rId66"/>
    <p:sldId id="2446" r:id="rId67"/>
    <p:sldId id="2393" r:id="rId68"/>
    <p:sldId id="2394" r:id="rId69"/>
    <p:sldId id="2395" r:id="rId70"/>
    <p:sldId id="2448" r:id="rId71"/>
    <p:sldId id="2449" r:id="rId72"/>
    <p:sldId id="2450" r:id="rId73"/>
    <p:sldId id="2397" r:id="rId74"/>
    <p:sldId id="2412" r:id="rId75"/>
    <p:sldId id="2304" r:id="rId76"/>
    <p:sldId id="2401" r:id="rId77"/>
    <p:sldId id="2402" r:id="rId78"/>
    <p:sldId id="2403" r:id="rId79"/>
    <p:sldId id="2404" r:id="rId80"/>
    <p:sldId id="1084" r:id="rId81"/>
    <p:sldId id="2326" r:id="rId82"/>
    <p:sldId id="273" r:id="rId83"/>
    <p:sldId id="284" r:id="rId84"/>
    <p:sldId id="290" r:id="rId85"/>
    <p:sldId id="279" r:id="rId86"/>
    <p:sldId id="285" r:id="rId87"/>
    <p:sldId id="257" r:id="rId8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549" autoAdjust="0"/>
    <p:restoredTop sz="97840" autoAdjust="0"/>
  </p:normalViewPr>
  <p:slideViewPr>
    <p:cSldViewPr snapToGrid="0" snapToObjects="1">
      <p:cViewPr varScale="1">
        <p:scale>
          <a:sx n="94" d="100"/>
          <a:sy n="94" d="100"/>
        </p:scale>
        <p:origin x="6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2025-02-04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413749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2522985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3379418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DF09-3866-A249-4DD7-992A8933A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41906-202A-ABEC-B517-7B3A1152F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E82D1-678A-36F3-151A-9E05E536714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81160F-55AA-C21B-4FF0-9D7C717F96F9}"/>
              </a:ext>
            </a:extLst>
          </p:cNvPr>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189591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1B90-62E6-E1C3-893D-D8CFCF5CB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6B2AE-CA53-0D01-88C8-E9F45D3A1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6FE33-A2EC-279C-D9B1-6B7BED913F1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9415FA5-073F-3CE5-B1FE-A8EF04DBC2BC}"/>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42588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2CC8-F59D-0AA0-313F-59EDFCD3E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61B24-B554-43AB-06AD-E60CD6BE3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96077-A13B-E12B-FB54-440AD04DB7D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F6E7AF-CDF0-A73F-2669-63B4B459E5F2}"/>
              </a:ext>
            </a:extLst>
          </p:cNvPr>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55984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403202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8827-6554-5EE9-3F12-A049B9A7C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93A1-1EAF-AC35-7B3E-2737A038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471DB-4D2A-46CC-67ED-5FF6866FA42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E45FE07-2265-C8FB-0BDC-CA25431F33A7}"/>
              </a:ext>
            </a:extLst>
          </p:cNvPr>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336511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43276-61D5-7EAF-D133-D87F16BBE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989EC-79A1-29C4-B7CE-C81715B57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B5C02-3A2A-E2E6-9ED7-A4B29E0605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0BDCFE92-A4E3-352B-E41D-21C39EC19C29}"/>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3570370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171015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51CE-C396-6917-22DC-EA2C971E7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2C9C1-408E-B357-FFE2-E8FB9B82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6916-3D88-1E18-F7B5-E1D36C1E3A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90216AD2-31DB-609A-4FA2-3C2601B4EBFD}"/>
              </a:ext>
            </a:extLst>
          </p:cNvPr>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134607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E254-64B8-3A87-601E-DD39CC5E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E2755-5522-B4E6-0EFD-5CF7B3D7D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6DCE0-4B48-08BA-CE88-7195414657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2964B1-3552-E6DE-9CF1-1D3A34802734}"/>
              </a:ext>
            </a:extLst>
          </p:cNvPr>
          <p:cNvSpPr>
            <a:spLocks noGrp="1"/>
          </p:cNvSpPr>
          <p:nvPr>
            <p:ph type="sldNum" sz="quarter" idx="5"/>
          </p:nvPr>
        </p:nvSpPr>
        <p:spPr/>
        <p:txBody>
          <a:bodyPr/>
          <a:lstStyle/>
          <a:p>
            <a:fld id="{87429048-48E3-CB4A-BCD4-0EFC36288878}" type="slidenum">
              <a:rPr lang="sv-SE" smtClean="0"/>
              <a:t>81</a:t>
            </a:fld>
            <a:endParaRPr lang="sv-SE"/>
          </a:p>
        </p:txBody>
      </p:sp>
    </p:spTree>
    <p:extLst>
      <p:ext uri="{BB962C8B-B14F-4D97-AF65-F5344CB8AC3E}">
        <p14:creationId xmlns:p14="http://schemas.microsoft.com/office/powerpoint/2010/main" val="400853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87</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A97-47A8-B99A-C1FE-1797E420D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302C5-2061-E0A9-93EA-BAC10189D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1FEE7-48EA-B700-46CE-070A5C162E06}"/>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A238D6E-72AD-3ECA-9FA4-8D151A6BA9B8}"/>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15795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13B795C-A0D6-2E2B-DD75-38E46F8AD0F4}"/>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E21F9F61-35D2-3AC3-5087-49B9788AED82}"/>
              </a:ext>
            </a:extLst>
          </p:cNvPr>
          <p:cNvSpPr>
            <a:spLocks noGrp="1" noChangeArrowheads="1"/>
          </p:cNvSpPr>
          <p:nvPr>
            <p:ph type="sldNum" sz="quarter"/>
          </p:nvPr>
        </p:nvSpPr>
        <p:spPr>
          <a:noFill/>
        </p:spPr>
        <p:txBody>
          <a:bodyPr/>
          <a:lstStyle/>
          <a:p>
            <a:fld id="{B57E3CF2-2892-4D14-90D0-E806628FEB40}" type="slidenum">
              <a:rPr lang="en-US"/>
              <a:pPr/>
              <a:t>4</a:t>
            </a:fld>
            <a:endParaRPr lang="en-US"/>
          </a:p>
        </p:txBody>
      </p:sp>
      <p:sp>
        <p:nvSpPr>
          <p:cNvPr id="66563" name="Text Box 1">
            <a:extLst>
              <a:ext uri="{FF2B5EF4-FFF2-40B4-BE49-F238E27FC236}">
                <a16:creationId xmlns:a16="http://schemas.microsoft.com/office/drawing/2014/main" id="{0BA5E807-C747-BF6C-6D66-FDEB0043D960}"/>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2E3F3C36-B2DF-0487-7D67-D9DA5FA238E3}"/>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40449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2644021-1E63-8A7D-B742-EF6D31C59FC9}"/>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8169A8D0-5DC0-80F9-DC21-3B8BFEE796F1}"/>
              </a:ext>
            </a:extLst>
          </p:cNvPr>
          <p:cNvSpPr>
            <a:spLocks noGrp="1" noChangeArrowheads="1"/>
          </p:cNvSpPr>
          <p:nvPr>
            <p:ph type="sldNum" sz="quarter"/>
          </p:nvPr>
        </p:nvSpPr>
        <p:spPr>
          <a:noFill/>
        </p:spPr>
        <p:txBody>
          <a:bodyPr/>
          <a:lstStyle/>
          <a:p>
            <a:fld id="{B57E3CF2-2892-4D14-90D0-E806628FEB40}" type="slidenum">
              <a:rPr lang="en-US"/>
              <a:pPr/>
              <a:t>5</a:t>
            </a:fld>
            <a:endParaRPr lang="en-US"/>
          </a:p>
        </p:txBody>
      </p:sp>
      <p:sp>
        <p:nvSpPr>
          <p:cNvPr id="66563" name="Text Box 1">
            <a:extLst>
              <a:ext uri="{FF2B5EF4-FFF2-40B4-BE49-F238E27FC236}">
                <a16:creationId xmlns:a16="http://schemas.microsoft.com/office/drawing/2014/main" id="{C2DC8383-4359-09E2-6162-AE989BB98121}"/>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5CC7E53-7ED3-044C-116E-8B9692F6D5BF}"/>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91292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4F827D-C3AA-CBEA-11A0-A879E60E8D53}"/>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65C3AF27-582D-2824-63A0-40D48C736187}"/>
              </a:ext>
            </a:extLst>
          </p:cNvPr>
          <p:cNvSpPr>
            <a:spLocks noGrp="1" noChangeArrowheads="1"/>
          </p:cNvSpPr>
          <p:nvPr>
            <p:ph type="sldNum" sz="quarter"/>
          </p:nvPr>
        </p:nvSpPr>
        <p:spPr>
          <a:noFill/>
        </p:spPr>
        <p:txBody>
          <a:bodyPr/>
          <a:lstStyle/>
          <a:p>
            <a:fld id="{B57E3CF2-2892-4D14-90D0-E806628FEB40}" type="slidenum">
              <a:rPr lang="en-US"/>
              <a:pPr/>
              <a:t>6</a:t>
            </a:fld>
            <a:endParaRPr lang="en-US"/>
          </a:p>
        </p:txBody>
      </p:sp>
      <p:sp>
        <p:nvSpPr>
          <p:cNvPr id="66563" name="Text Box 1">
            <a:extLst>
              <a:ext uri="{FF2B5EF4-FFF2-40B4-BE49-F238E27FC236}">
                <a16:creationId xmlns:a16="http://schemas.microsoft.com/office/drawing/2014/main" id="{965A9685-D37A-2281-004C-D4A253FF4B5B}"/>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DF2B2E5-E842-775D-9C94-19E70D3E52F7}"/>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8376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83BEC05-5427-EEAD-FE83-2E5F5895BB68}"/>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2FF3E5F0-AB52-3631-9CC1-70E011943F54}"/>
              </a:ext>
            </a:extLst>
          </p:cNvPr>
          <p:cNvSpPr>
            <a:spLocks noGrp="1" noChangeArrowheads="1"/>
          </p:cNvSpPr>
          <p:nvPr>
            <p:ph type="sldNum" sz="quarter"/>
          </p:nvPr>
        </p:nvSpPr>
        <p:spPr>
          <a:noFill/>
        </p:spPr>
        <p:txBody>
          <a:bodyPr/>
          <a:lstStyle/>
          <a:p>
            <a:fld id="{B57E3CF2-2892-4D14-90D0-E806628FEB40}" type="slidenum">
              <a:rPr lang="en-US"/>
              <a:pPr/>
              <a:t>11</a:t>
            </a:fld>
            <a:endParaRPr lang="en-US"/>
          </a:p>
        </p:txBody>
      </p:sp>
      <p:sp>
        <p:nvSpPr>
          <p:cNvPr id="66563" name="Text Box 1">
            <a:extLst>
              <a:ext uri="{FF2B5EF4-FFF2-40B4-BE49-F238E27FC236}">
                <a16:creationId xmlns:a16="http://schemas.microsoft.com/office/drawing/2014/main" id="{C53CBC85-F1C3-F7F6-749E-B80AD60E45D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CB95D986-DC95-9A5C-49ED-4F19CFFA8E43}"/>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885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D9B28D7-CD4C-94C5-72B5-2F56CEC5A2BC}"/>
            </a:ext>
          </a:extLst>
        </p:cNvPr>
        <p:cNvGrpSpPr/>
        <p:nvPr/>
      </p:nvGrpSpPr>
      <p:grpSpPr>
        <a:xfrm>
          <a:off x="0" y="0"/>
          <a:ext cx="0" cy="0"/>
          <a:chOff x="0" y="0"/>
          <a:chExt cx="0" cy="0"/>
        </a:xfrm>
      </p:grpSpPr>
      <p:sp>
        <p:nvSpPr>
          <p:cNvPr id="66562" name="Rectangle 7">
            <a:extLst>
              <a:ext uri="{FF2B5EF4-FFF2-40B4-BE49-F238E27FC236}">
                <a16:creationId xmlns:a16="http://schemas.microsoft.com/office/drawing/2014/main" id="{4715662E-E191-85B4-3DD3-1AAD5EE1F7FE}"/>
              </a:ext>
            </a:extLst>
          </p:cNvPr>
          <p:cNvSpPr>
            <a:spLocks noGrp="1" noChangeArrowheads="1"/>
          </p:cNvSpPr>
          <p:nvPr>
            <p:ph type="sldNum" sz="quarter"/>
          </p:nvPr>
        </p:nvSpPr>
        <p:spPr>
          <a:noFill/>
        </p:spPr>
        <p:txBody>
          <a:bodyPr/>
          <a:lstStyle/>
          <a:p>
            <a:fld id="{B57E3CF2-2892-4D14-90D0-E806628FEB40}" type="slidenum">
              <a:rPr lang="en-US"/>
              <a:pPr/>
              <a:t>12</a:t>
            </a:fld>
            <a:endParaRPr lang="en-US"/>
          </a:p>
        </p:txBody>
      </p:sp>
      <p:sp>
        <p:nvSpPr>
          <p:cNvPr id="66563" name="Text Box 1">
            <a:extLst>
              <a:ext uri="{FF2B5EF4-FFF2-40B4-BE49-F238E27FC236}">
                <a16:creationId xmlns:a16="http://schemas.microsoft.com/office/drawing/2014/main" id="{B425046E-7345-AC3D-5A2F-A4BF0BBBE5C3}"/>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a:extLst>
              <a:ext uri="{FF2B5EF4-FFF2-40B4-BE49-F238E27FC236}">
                <a16:creationId xmlns:a16="http://schemas.microsoft.com/office/drawing/2014/main" id="{108A8F26-B21F-AA4C-6229-7B607DB7B63A}"/>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68632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8CCE-72B8-44D4-E26A-6AD685952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7973D-184D-69FE-AE97-CBE10BF8C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01FAA-7C67-8906-7145-882BF10F084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ED05DAB0-4847-07F5-DE02-235E80825689}"/>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396954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2025-02-04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2025-02-04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2025-02-04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2025-02-04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2025-02-04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2025-02-04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2025-02-04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2025-02-04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2025-02-04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2025-02-04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2025-02-04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2025-02-04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10</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308705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954E2-008B-8211-B252-762F01D63100}"/>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7F50411F-9D8C-2C9C-2FA1-FB0934CD3795}"/>
              </a:ext>
            </a:extLst>
          </p:cNvPr>
          <p:cNvSpPr>
            <a:spLocks noGrp="1" noChangeArrowheads="1"/>
          </p:cNvSpPr>
          <p:nvPr>
            <p:ph type="body" idx="4294967295"/>
          </p:nvPr>
        </p:nvSpPr>
        <p:spPr>
          <a:xfrm>
            <a:off x="594922" y="1228527"/>
            <a:ext cx="10774118" cy="5310385"/>
          </a:xfrm>
        </p:spPr>
        <p:txBody>
          <a:bodyPr>
            <a:normAutofit fontScale="92500" lnSpcReduction="20000"/>
          </a:bodyPr>
          <a:lstStyle/>
          <a:p>
            <a:pPr algn="just"/>
            <a:r>
              <a:rPr lang="en-SG" dirty="0">
                <a:solidFill>
                  <a:srgbClr val="0E0E0E"/>
                </a:solidFill>
                <a:effectLst/>
                <a:latin typeface="+mj-lt"/>
              </a:rPr>
              <a:t>Total link gain represents the net amplification and attenuation of the electromagnetic signal along the communication path</a:t>
            </a:r>
          </a:p>
          <a:p>
            <a:pPr algn="just"/>
            <a:r>
              <a:rPr lang="en-SG" dirty="0">
                <a:solidFill>
                  <a:srgbClr val="0E0E0E"/>
                </a:solidFill>
                <a:latin typeface="+mj-lt"/>
              </a:rPr>
              <a:t>What are the factors that are included in the total link gain?</a:t>
            </a:r>
          </a:p>
          <a:p>
            <a:pPr lvl="1" algn="just"/>
            <a:r>
              <a:rPr lang="en-SG" dirty="0">
                <a:solidFill>
                  <a:srgbClr val="0E0E0E"/>
                </a:solidFill>
                <a:effectLst/>
                <a:latin typeface="+mj-lt"/>
              </a:rPr>
              <a:t>Antennas</a:t>
            </a:r>
          </a:p>
          <a:p>
            <a:pPr lvl="1" algn="just"/>
            <a:r>
              <a:rPr lang="en-SG" dirty="0">
                <a:solidFill>
                  <a:srgbClr val="0E0E0E"/>
                </a:solidFill>
                <a:latin typeface="+mj-lt"/>
              </a:rPr>
              <a:t>Free space path loss</a:t>
            </a:r>
          </a:p>
          <a:p>
            <a:pPr lvl="1" algn="just"/>
            <a:r>
              <a:rPr lang="en-SG" dirty="0">
                <a:solidFill>
                  <a:srgbClr val="0E0E0E"/>
                </a:solidFill>
                <a:effectLst/>
                <a:latin typeface="+mj-lt"/>
              </a:rPr>
              <a:t>And other system component</a:t>
            </a:r>
          </a:p>
          <a:p>
            <a:pPr marL="0" indent="0" algn="just">
              <a:buNone/>
            </a:pPr>
            <a:endParaRPr lang="en-SG" b="1" u="sng" dirty="0">
              <a:solidFill>
                <a:srgbClr val="0E0E0E"/>
              </a:solidFill>
              <a:latin typeface=".AppleSystemUIFont"/>
            </a:endParaRPr>
          </a:p>
          <a:p>
            <a:pPr marL="0" indent="0" algn="just">
              <a:buNone/>
            </a:pPr>
            <a:endParaRPr lang="en-SG" u="sng" dirty="0">
              <a:solidFill>
                <a:srgbClr val="0E0E0E"/>
              </a:solidFill>
              <a:effectLst/>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r>
              <a:rPr lang="en-SG" dirty="0" err="1">
                <a:solidFill>
                  <a:srgbClr val="000000"/>
                </a:solidFill>
                <a:effectLst/>
                <a:latin typeface="+mj-lt"/>
              </a:rPr>
              <a:t>G</a:t>
            </a:r>
            <a:r>
              <a:rPr lang="en-SG" baseline="-25000" dirty="0" err="1">
                <a:solidFill>
                  <a:srgbClr val="000000"/>
                </a:solidFill>
                <a:effectLst/>
                <a:latin typeface="+mj-lt"/>
              </a:rPr>
              <a:t>tx</a:t>
            </a:r>
            <a:r>
              <a:rPr lang="en-SG" dirty="0">
                <a:solidFill>
                  <a:srgbClr val="000000"/>
                </a:solidFill>
                <a:effectLst/>
                <a:latin typeface="+mj-lt"/>
              </a:rPr>
              <a:t> </a:t>
            </a:r>
            <a:r>
              <a:rPr lang="en-SG" dirty="0">
                <a:solidFill>
                  <a:srgbClr val="0E0E0E"/>
                </a:solidFill>
                <a:effectLst/>
                <a:latin typeface="+mj-lt"/>
              </a:rPr>
              <a:t> = Transmitter antenna gain (dB)</a:t>
            </a:r>
          </a:p>
          <a:p>
            <a:pPr>
              <a:spcBef>
                <a:spcPts val="900"/>
              </a:spcBef>
            </a:pPr>
            <a:r>
              <a:rPr lang="en-SG" dirty="0" err="1">
                <a:solidFill>
                  <a:srgbClr val="000000"/>
                </a:solidFill>
                <a:effectLst/>
                <a:latin typeface="+mj-lt"/>
              </a:rPr>
              <a:t>G</a:t>
            </a:r>
            <a:r>
              <a:rPr lang="en-SG" baseline="-25000" dirty="0" err="1">
                <a:solidFill>
                  <a:srgbClr val="000000"/>
                </a:solidFill>
                <a:effectLst/>
                <a:latin typeface="+mj-lt"/>
              </a:rPr>
              <a:t>rx</a:t>
            </a:r>
            <a:r>
              <a:rPr lang="en-SG" dirty="0">
                <a:solidFill>
                  <a:srgbClr val="0E0E0E"/>
                </a:solidFill>
                <a:effectLst/>
                <a:latin typeface="+mj-lt"/>
              </a:rPr>
              <a:t>= Receiver antenna gain (dB)</a:t>
            </a:r>
          </a:p>
          <a:p>
            <a:pPr>
              <a:spcBef>
                <a:spcPts val="900"/>
              </a:spcBef>
            </a:pPr>
            <a:r>
              <a:rPr lang="en-SG" dirty="0" err="1">
                <a:solidFill>
                  <a:srgbClr val="000000"/>
                </a:solidFill>
                <a:effectLst/>
                <a:latin typeface="+mj-lt"/>
              </a:rPr>
              <a:t>L</a:t>
            </a:r>
            <a:r>
              <a:rPr lang="en-SG" baseline="-25000" dirty="0" err="1">
                <a:solidFill>
                  <a:srgbClr val="000000"/>
                </a:solidFill>
                <a:effectLst/>
                <a:latin typeface="+mj-lt"/>
              </a:rPr>
              <a:t>Path</a:t>
            </a:r>
            <a:r>
              <a:rPr lang="en-SG" dirty="0">
                <a:solidFill>
                  <a:srgbClr val="000000"/>
                </a:solidFill>
                <a:effectLst/>
                <a:latin typeface="+mj-lt"/>
              </a:rPr>
              <a:t> </a:t>
            </a:r>
            <a:r>
              <a:rPr lang="en-SG" dirty="0">
                <a:solidFill>
                  <a:srgbClr val="0E0E0E"/>
                </a:solidFill>
                <a:effectLst/>
                <a:latin typeface="+mj-lt"/>
              </a:rPr>
              <a:t> = Path loss (dB), including free-space loss</a:t>
            </a:r>
          </a:p>
          <a:p>
            <a:pPr>
              <a:spcBef>
                <a:spcPts val="900"/>
              </a:spcBef>
            </a:pPr>
            <a:r>
              <a:rPr lang="en-SG" dirty="0" err="1">
                <a:solidFill>
                  <a:srgbClr val="000000"/>
                </a:solidFill>
                <a:effectLst/>
                <a:latin typeface="+mj-lt"/>
              </a:rPr>
              <a:t>L</a:t>
            </a:r>
            <a:r>
              <a:rPr lang="en-SG" baseline="-25000" dirty="0" err="1">
                <a:solidFill>
                  <a:srgbClr val="000000"/>
                </a:solidFill>
                <a:effectLst/>
                <a:latin typeface="+mj-lt"/>
              </a:rPr>
              <a:t>Misc</a:t>
            </a:r>
            <a:r>
              <a:rPr lang="en-SG" dirty="0">
                <a:solidFill>
                  <a:srgbClr val="0E0E0E"/>
                </a:solidFill>
                <a:effectLst/>
                <a:latin typeface="+mj-lt"/>
              </a:rPr>
              <a:t>= Miscellaneous losses (dB), such as atmospheric losses, cable losses, and interference effects</a:t>
            </a: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AEB9C3AE-768A-4A8E-9B80-D5EB46973D55}"/>
              </a:ext>
            </a:extLst>
          </p:cNvPr>
          <p:cNvSpPr>
            <a:spLocks noGrp="1"/>
          </p:cNvSpPr>
          <p:nvPr>
            <p:ph type="sldNum" sz="quarter" idx="12"/>
          </p:nvPr>
        </p:nvSpPr>
        <p:spPr/>
        <p:txBody>
          <a:bodyPr/>
          <a:lstStyle/>
          <a:p>
            <a:fld id="{5C6FAEEE-D619-4E65-A0EF-E650D0B3166A}" type="slidenum">
              <a:rPr lang="en-US" smtClean="0"/>
              <a:t>11</a:t>
            </a:fld>
            <a:endParaRPr lang="en-US"/>
          </a:p>
        </p:txBody>
      </p:sp>
      <p:sp>
        <p:nvSpPr>
          <p:cNvPr id="4" name="Title 1">
            <a:extLst>
              <a:ext uri="{FF2B5EF4-FFF2-40B4-BE49-F238E27FC236}">
                <a16:creationId xmlns:a16="http://schemas.microsoft.com/office/drawing/2014/main" id="{A44C6CB6-4662-DFB5-1AD4-240F201FEBAD}"/>
              </a:ext>
            </a:extLst>
          </p:cNvPr>
          <p:cNvSpPr>
            <a:spLocks noGrp="1"/>
          </p:cNvSpPr>
          <p:nvPr>
            <p:ph type="title"/>
          </p:nvPr>
        </p:nvSpPr>
        <p:spPr>
          <a:xfrm>
            <a:off x="594922" y="136572"/>
            <a:ext cx="10692572" cy="1325563"/>
          </a:xfrm>
        </p:spPr>
        <p:txBody>
          <a:bodyPr>
            <a:normAutofit/>
          </a:bodyPr>
          <a:lstStyle/>
          <a:p>
            <a:r>
              <a:rPr lang="en-US" dirty="0">
                <a:latin typeface="+mn-lt"/>
              </a:rPr>
              <a:t>Total link gain in wireless communication</a:t>
            </a:r>
          </a:p>
        </p:txBody>
      </p:sp>
      <p:pic>
        <p:nvPicPr>
          <p:cNvPr id="5" name="Picture 4" descr="A math equation on a black background&#10;&#10;Description automatically generated">
            <a:extLst>
              <a:ext uri="{FF2B5EF4-FFF2-40B4-BE49-F238E27FC236}">
                <a16:creationId xmlns:a16="http://schemas.microsoft.com/office/drawing/2014/main" id="{2FDD2B9C-E67F-D4F3-F603-CD2A576F0352}"/>
              </a:ext>
            </a:extLst>
          </p:cNvPr>
          <p:cNvPicPr>
            <a:picLocks noChangeAspect="1"/>
          </p:cNvPicPr>
          <p:nvPr/>
        </p:nvPicPr>
        <p:blipFill>
          <a:blip r:embed="rId3"/>
          <a:stretch>
            <a:fillRect/>
          </a:stretch>
        </p:blipFill>
        <p:spPr>
          <a:xfrm>
            <a:off x="2630713" y="3255410"/>
            <a:ext cx="6086323" cy="1074057"/>
          </a:xfrm>
          <a:prstGeom prst="rect">
            <a:avLst/>
          </a:prstGeom>
        </p:spPr>
      </p:pic>
    </p:spTree>
    <p:extLst>
      <p:ext uri="{BB962C8B-B14F-4D97-AF65-F5344CB8AC3E}">
        <p14:creationId xmlns:p14="http://schemas.microsoft.com/office/powerpoint/2010/main" val="5456457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CF91-FB3A-F098-A120-EC09EC404C32}"/>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AD1305C9-1CB7-DCAA-77E1-7C2EF5FB3E19}"/>
              </a:ext>
            </a:extLst>
          </p:cNvPr>
          <p:cNvSpPr>
            <a:spLocks noGrp="1" noChangeArrowheads="1"/>
          </p:cNvSpPr>
          <p:nvPr>
            <p:ph type="body" idx="4294967295"/>
          </p:nvPr>
        </p:nvSpPr>
        <p:spPr>
          <a:xfrm>
            <a:off x="594922" y="1228527"/>
            <a:ext cx="10774118" cy="5310385"/>
          </a:xfrm>
        </p:spPr>
        <p:txBody>
          <a:bodyPr>
            <a:normAutofit/>
          </a:bodyPr>
          <a:lstStyle/>
          <a:p>
            <a:pPr algn="just"/>
            <a:r>
              <a:rPr lang="en-SG" dirty="0">
                <a:solidFill>
                  <a:srgbClr val="0E0E0E"/>
                </a:solidFill>
                <a:effectLst/>
                <a:latin typeface="+mj-lt"/>
              </a:rPr>
              <a:t>Calculation that takes into account all gains and losses to determine received signal strength of </a:t>
            </a:r>
            <a:r>
              <a:rPr lang="en-SG" dirty="0">
                <a:solidFill>
                  <a:srgbClr val="0E0E0E"/>
                </a:solidFill>
                <a:latin typeface="+mj-lt"/>
              </a:rPr>
              <a:t>wireless signal in a communication system</a:t>
            </a:r>
            <a:endParaRPr lang="en-SG" dirty="0">
              <a:solidFill>
                <a:srgbClr val="0E0E0E"/>
              </a:solidFill>
              <a:effectLst/>
              <a:latin typeface="+mj-lt"/>
            </a:endParaRPr>
          </a:p>
          <a:p>
            <a:pPr marL="0" indent="0" algn="just">
              <a:buNone/>
            </a:pPr>
            <a:endParaRPr lang="en-SG" b="1" u="sng" dirty="0">
              <a:solidFill>
                <a:srgbClr val="0E0E0E"/>
              </a:solidFill>
              <a:latin typeface=".AppleSystemUIFont"/>
            </a:endParaRPr>
          </a:p>
          <a:p>
            <a:pPr marL="0" indent="0" algn="ctr">
              <a:buNone/>
            </a:pPr>
            <a:r>
              <a:rPr lang="en-SG" sz="3600" dirty="0">
                <a:solidFill>
                  <a:srgbClr val="0E0E0E"/>
                </a:solidFill>
                <a:effectLst/>
                <a:latin typeface="+mj-lt"/>
              </a:rPr>
              <a:t>Total Link Budget (</a:t>
            </a:r>
            <a:r>
              <a:rPr lang="en-SG" sz="3600" dirty="0" err="1">
                <a:solidFill>
                  <a:srgbClr val="0E0E0E"/>
                </a:solidFill>
                <a:effectLst/>
                <a:latin typeface="+mj-lt"/>
              </a:rPr>
              <a:t>P</a:t>
            </a:r>
            <a:r>
              <a:rPr lang="en-SG" sz="3600" baseline="-25000" dirty="0" err="1">
                <a:solidFill>
                  <a:srgbClr val="0E0E0E"/>
                </a:solidFill>
                <a:effectLst/>
                <a:latin typeface="+mj-lt"/>
              </a:rPr>
              <a:t>rx</a:t>
            </a:r>
            <a:r>
              <a:rPr lang="en-SG" sz="3600" dirty="0">
                <a:solidFill>
                  <a:srgbClr val="0E0E0E"/>
                </a:solidFill>
                <a:latin typeface="+mj-lt"/>
              </a:rPr>
              <a:t>) = </a:t>
            </a:r>
            <a:r>
              <a:rPr lang="en-SG" sz="3600" dirty="0" err="1">
                <a:solidFill>
                  <a:srgbClr val="0E0E0E"/>
                </a:solidFill>
                <a:latin typeface="+mj-lt"/>
              </a:rPr>
              <a:t>P</a:t>
            </a:r>
            <a:r>
              <a:rPr lang="en-SG" sz="3600" baseline="-25000" dirty="0" err="1">
                <a:solidFill>
                  <a:srgbClr val="0E0E0E"/>
                </a:solidFill>
                <a:latin typeface="+mj-lt"/>
              </a:rPr>
              <a:t>tx</a:t>
            </a:r>
            <a:r>
              <a:rPr lang="en-SG" sz="3600" baseline="-25000" dirty="0">
                <a:solidFill>
                  <a:srgbClr val="0E0E0E"/>
                </a:solidFill>
                <a:latin typeface="+mj-lt"/>
              </a:rPr>
              <a:t> </a:t>
            </a:r>
            <a:r>
              <a:rPr lang="en-SG" sz="3600" dirty="0">
                <a:solidFill>
                  <a:srgbClr val="0E0E0E"/>
                </a:solidFill>
                <a:latin typeface="+mj-lt"/>
              </a:rPr>
              <a:t>+ Total Link Gain</a:t>
            </a:r>
            <a:endParaRPr lang="en-SG" sz="3600" baseline="-25000" dirty="0">
              <a:solidFill>
                <a:srgbClr val="0E0E0E"/>
              </a:solidFill>
              <a:effectLst/>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A8613E9C-13AB-C2BF-44B8-3E1C27DAC3DB}"/>
              </a:ext>
            </a:extLst>
          </p:cNvPr>
          <p:cNvSpPr>
            <a:spLocks noGrp="1"/>
          </p:cNvSpPr>
          <p:nvPr>
            <p:ph type="sldNum" sz="quarter" idx="12"/>
          </p:nvPr>
        </p:nvSpPr>
        <p:spPr/>
        <p:txBody>
          <a:bodyPr/>
          <a:lstStyle/>
          <a:p>
            <a:fld id="{5C6FAEEE-D619-4E65-A0EF-E650D0B3166A}" type="slidenum">
              <a:rPr lang="en-US" smtClean="0"/>
              <a:t>12</a:t>
            </a:fld>
            <a:endParaRPr lang="en-US"/>
          </a:p>
        </p:txBody>
      </p:sp>
      <p:sp>
        <p:nvSpPr>
          <p:cNvPr id="4" name="Title 1">
            <a:extLst>
              <a:ext uri="{FF2B5EF4-FFF2-40B4-BE49-F238E27FC236}">
                <a16:creationId xmlns:a16="http://schemas.microsoft.com/office/drawing/2014/main" id="{86B01FE6-609F-9A2D-01DE-30FDF6ADA408}"/>
              </a:ext>
            </a:extLst>
          </p:cNvPr>
          <p:cNvSpPr>
            <a:spLocks noGrp="1"/>
          </p:cNvSpPr>
          <p:nvPr>
            <p:ph type="title"/>
          </p:nvPr>
        </p:nvSpPr>
        <p:spPr>
          <a:xfrm>
            <a:off x="594922" y="136572"/>
            <a:ext cx="10692572" cy="1325563"/>
          </a:xfrm>
        </p:spPr>
        <p:txBody>
          <a:bodyPr>
            <a:normAutofit/>
          </a:bodyPr>
          <a:lstStyle/>
          <a:p>
            <a:r>
              <a:rPr lang="en-US" dirty="0">
                <a:latin typeface="+mn-lt"/>
              </a:rPr>
              <a:t>Link Budget and Total Link Gain</a:t>
            </a:r>
          </a:p>
        </p:txBody>
      </p:sp>
      <p:pic>
        <p:nvPicPr>
          <p:cNvPr id="6" name="Picture 5" descr="A black background with white text&#10;&#10;Description automatically generated">
            <a:extLst>
              <a:ext uri="{FF2B5EF4-FFF2-40B4-BE49-F238E27FC236}">
                <a16:creationId xmlns:a16="http://schemas.microsoft.com/office/drawing/2014/main" id="{E6630C8C-EB58-FE31-8B4F-D39503D389D0}"/>
              </a:ext>
            </a:extLst>
          </p:cNvPr>
          <p:cNvPicPr>
            <a:picLocks noChangeAspect="1"/>
          </p:cNvPicPr>
          <p:nvPr/>
        </p:nvPicPr>
        <p:blipFill>
          <a:blip r:embed="rId3"/>
          <a:stretch>
            <a:fillRect/>
          </a:stretch>
        </p:blipFill>
        <p:spPr>
          <a:xfrm>
            <a:off x="2600779" y="3883719"/>
            <a:ext cx="7426852" cy="1745754"/>
          </a:xfrm>
          <a:prstGeom prst="rect">
            <a:avLst/>
          </a:prstGeom>
        </p:spPr>
      </p:pic>
    </p:spTree>
    <p:extLst>
      <p:ext uri="{BB962C8B-B14F-4D97-AF65-F5344CB8AC3E}">
        <p14:creationId xmlns:p14="http://schemas.microsoft.com/office/powerpoint/2010/main" val="36065625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ADA1-970F-1C6B-C1A2-9940EF434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BE63-52C9-3640-3B96-A4A25A4603E3}"/>
              </a:ext>
            </a:extLst>
          </p:cNvPr>
          <p:cNvSpPr>
            <a:spLocks noGrp="1"/>
          </p:cNvSpPr>
          <p:nvPr>
            <p:ph type="title"/>
          </p:nvPr>
        </p:nvSpPr>
        <p:spPr>
          <a:xfrm>
            <a:off x="689780" y="440709"/>
            <a:ext cx="10515600" cy="1325563"/>
          </a:xfrm>
        </p:spPr>
        <p:txBody>
          <a:bodyPr>
            <a:normAutofit/>
          </a:bodyPr>
          <a:lstStyle/>
          <a:p>
            <a:r>
              <a:rPr lang="en-US" dirty="0">
                <a:latin typeface="+mn-lt"/>
              </a:rPr>
              <a:t>Revisiting dB, dBm, and </a:t>
            </a:r>
            <a:r>
              <a:rPr lang="en-US" dirty="0" err="1">
                <a:latin typeface="+mn-lt"/>
              </a:rPr>
              <a:t>dBi</a:t>
            </a:r>
            <a:r>
              <a:rPr lang="en-US" dirty="0">
                <a:latin typeface="+mn-lt"/>
              </a:rPr>
              <a:t>, and operations</a:t>
            </a:r>
          </a:p>
        </p:txBody>
      </p:sp>
      <p:sp>
        <p:nvSpPr>
          <p:cNvPr id="3" name="Content Placeholder 2">
            <a:extLst>
              <a:ext uri="{FF2B5EF4-FFF2-40B4-BE49-F238E27FC236}">
                <a16:creationId xmlns:a16="http://schemas.microsoft.com/office/drawing/2014/main" id="{7256AC0C-A714-8E6A-E8A1-F82C2813258C}"/>
              </a:ext>
            </a:extLst>
          </p:cNvPr>
          <p:cNvSpPr>
            <a:spLocks noGrp="1"/>
          </p:cNvSpPr>
          <p:nvPr>
            <p:ph idx="1"/>
          </p:nvPr>
        </p:nvSpPr>
        <p:spPr>
          <a:xfrm>
            <a:off x="689780" y="1555206"/>
            <a:ext cx="10812440" cy="4801144"/>
          </a:xfrm>
        </p:spPr>
        <p:txBody>
          <a:bodyPr>
            <a:normAutofit/>
          </a:bodyPr>
          <a:lstStyle/>
          <a:p>
            <a:r>
              <a:rPr lang="en-US" dirty="0">
                <a:latin typeface="+mj-lt"/>
              </a:rPr>
              <a:t>Let us recall the definition of all three of them:</a:t>
            </a:r>
          </a:p>
          <a:p>
            <a:pPr algn="l">
              <a:spcAft>
                <a:spcPts val="300"/>
              </a:spcAft>
              <a:buFont typeface="Arial" panose="020B0604020202020204" pitchFamily="34" charset="0"/>
              <a:buChar char="•"/>
            </a:pPr>
            <a:r>
              <a:rPr lang="en-SG" b="1" i="0" dirty="0">
                <a:effectLst/>
                <a:latin typeface="+mj-lt"/>
              </a:rPr>
              <a:t>dB (Decibel)</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Logarithmic unit for ratios (gain/loss).</a:t>
            </a:r>
          </a:p>
          <a:p>
            <a:pPr marL="742950" lvl="1" indent="-285750" algn="l">
              <a:spcBef>
                <a:spcPts val="300"/>
              </a:spcBef>
              <a:buFont typeface="Arial" panose="020B0604020202020204" pitchFamily="34" charset="0"/>
              <a:buChar char="•"/>
            </a:pPr>
            <a:r>
              <a:rPr lang="en-SG" b="0" i="0" dirty="0">
                <a:effectLst/>
                <a:latin typeface="+mj-lt"/>
              </a:rPr>
              <a:t>Dimensionless (e.g., 3 dB amplifier gain).</a:t>
            </a:r>
          </a:p>
          <a:p>
            <a:pPr algn="l">
              <a:spcBef>
                <a:spcPts val="300"/>
              </a:spcBef>
              <a:spcAft>
                <a:spcPts val="300"/>
              </a:spcAft>
              <a:buFont typeface="Arial" panose="020B0604020202020204" pitchFamily="34" charset="0"/>
              <a:buChar char="•"/>
            </a:pPr>
            <a:r>
              <a:rPr lang="en-SG" b="1" i="0" dirty="0">
                <a:effectLst/>
                <a:latin typeface="+mj-lt"/>
              </a:rPr>
              <a:t>dBm</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Absolute power referenced to 1 </a:t>
            </a:r>
            <a:r>
              <a:rPr lang="en-SG" b="0" i="0" dirty="0" err="1">
                <a:effectLst/>
                <a:latin typeface="+mj-lt"/>
              </a:rPr>
              <a:t>mW</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0 dBm = 1 </a:t>
            </a:r>
            <a:r>
              <a:rPr lang="en-SG" b="0" i="0" dirty="0" err="1">
                <a:effectLst/>
                <a:latin typeface="+mj-lt"/>
              </a:rPr>
              <a:t>mW</a:t>
            </a:r>
            <a:r>
              <a:rPr lang="en-SG" b="0" i="0" dirty="0">
                <a:effectLst/>
                <a:latin typeface="+mj-lt"/>
              </a:rPr>
              <a:t> (e.g., 20 dBm = 100 </a:t>
            </a:r>
            <a:r>
              <a:rPr lang="en-SG" b="0" i="0" dirty="0" err="1">
                <a:effectLst/>
                <a:latin typeface="+mj-lt"/>
              </a:rPr>
              <a:t>mW</a:t>
            </a:r>
            <a:r>
              <a:rPr lang="en-SG" b="0" i="0" dirty="0">
                <a:effectLst/>
                <a:latin typeface="+mj-lt"/>
              </a:rPr>
              <a:t>).</a:t>
            </a:r>
          </a:p>
          <a:p>
            <a:pPr algn="l">
              <a:spcBef>
                <a:spcPts val="300"/>
              </a:spcBef>
              <a:spcAft>
                <a:spcPts val="300"/>
              </a:spcAft>
              <a:buFont typeface="Arial" panose="020B0604020202020204" pitchFamily="34" charset="0"/>
              <a:buChar char="•"/>
            </a:pPr>
            <a:r>
              <a:rPr lang="en-SG" b="1" i="0" dirty="0" err="1">
                <a:effectLst/>
                <a:latin typeface="+mj-lt"/>
              </a:rPr>
              <a:t>dBi</a:t>
            </a:r>
            <a:r>
              <a:rPr lang="en-SG" b="0" i="0" dirty="0">
                <a:effectLst/>
                <a:latin typeface="+mj-lt"/>
              </a:rPr>
              <a:t>:</a:t>
            </a:r>
          </a:p>
          <a:p>
            <a:pPr marL="742950" lvl="1" indent="-285750" algn="l">
              <a:spcBef>
                <a:spcPts val="300"/>
              </a:spcBef>
              <a:buFont typeface="Arial" panose="020B0604020202020204" pitchFamily="34" charset="0"/>
              <a:buChar char="•"/>
            </a:pPr>
            <a:r>
              <a:rPr lang="en-SG" b="0" i="0" dirty="0">
                <a:effectLst/>
                <a:latin typeface="+mj-lt"/>
              </a:rPr>
              <a:t>Antenna gain relative to an isotropic radiator.</a:t>
            </a:r>
          </a:p>
          <a:p>
            <a:pPr marL="742950" lvl="1" indent="-285750" algn="l">
              <a:spcBef>
                <a:spcPts val="300"/>
              </a:spcBef>
              <a:buFont typeface="Arial" panose="020B0604020202020204" pitchFamily="34" charset="0"/>
              <a:buChar char="•"/>
            </a:pPr>
            <a:r>
              <a:rPr lang="en-SG" b="0" i="0" dirty="0">
                <a:effectLst/>
                <a:latin typeface="+mj-lt"/>
              </a:rPr>
              <a:t>Measures directionality (e.g., 5 </a:t>
            </a:r>
            <a:r>
              <a:rPr lang="en-SG" b="0" i="0" dirty="0" err="1">
                <a:effectLst/>
                <a:latin typeface="+mj-lt"/>
              </a:rPr>
              <a:t>dBi</a:t>
            </a:r>
            <a:r>
              <a:rPr lang="en-SG" b="0" i="0" dirty="0">
                <a:effectLst/>
                <a:latin typeface="+mj-lt"/>
              </a:rPr>
              <a:t> = 5 dB over isotropic).</a:t>
            </a:r>
          </a:p>
          <a:p>
            <a:endParaRPr lang="en-US" dirty="0">
              <a:latin typeface="+mj-lt"/>
            </a:endParaRP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6EDD5663-23D0-920C-2592-D0B63F389D5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DA848F24-49C6-D6A7-5CC9-FC50B5897BAE}"/>
              </a:ext>
            </a:extLst>
          </p:cNvPr>
          <p:cNvSpPr>
            <a:spLocks noGrp="1"/>
          </p:cNvSpPr>
          <p:nvPr>
            <p:ph type="sldNum" sz="quarter" idx="12"/>
          </p:nvPr>
        </p:nvSpPr>
        <p:spPr/>
        <p:txBody>
          <a:bodyPr/>
          <a:lstStyle/>
          <a:p>
            <a:fld id="{687B7451-1438-CB4A-8106-82A64F1C7D7B}" type="slidenum">
              <a:rPr lang="sv-SE" smtClean="0"/>
              <a:pPr/>
              <a:t>13</a:t>
            </a:fld>
            <a:endParaRPr lang="sv-SE" dirty="0"/>
          </a:p>
        </p:txBody>
      </p:sp>
      <p:sp>
        <p:nvSpPr>
          <p:cNvPr id="6" name="AutoShape 2" descr="{\displaystyle \mathrm {SNR} ={\frac {P_{\mathrm {signal} }}{P_{\mathrm {noise} }}},}">
            <a:extLst>
              <a:ext uri="{FF2B5EF4-FFF2-40B4-BE49-F238E27FC236}">
                <a16:creationId xmlns:a16="http://schemas.microsoft.com/office/drawing/2014/main" id="{555AAFC9-EABD-6104-E9A9-8136A50FDF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245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E2BFF-F32D-C1CF-F196-552E2D4E1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2980B-5FA3-65A4-2534-9E76E272303B}"/>
              </a:ext>
            </a:extLst>
          </p:cNvPr>
          <p:cNvSpPr>
            <a:spLocks noGrp="1"/>
          </p:cNvSpPr>
          <p:nvPr>
            <p:ph type="title"/>
          </p:nvPr>
        </p:nvSpPr>
        <p:spPr>
          <a:xfrm>
            <a:off x="689780" y="440709"/>
            <a:ext cx="10515600" cy="1325563"/>
          </a:xfrm>
        </p:spPr>
        <p:txBody>
          <a:bodyPr>
            <a:normAutofit/>
          </a:bodyPr>
          <a:lstStyle/>
          <a:p>
            <a:r>
              <a:rPr lang="en-SG" b="1" dirty="0"/>
              <a:t>Adding and Subtracting dB, dBm, and </a:t>
            </a:r>
            <a:r>
              <a:rPr lang="en-SG" b="1" dirty="0" err="1"/>
              <a:t>dBi</a:t>
            </a:r>
            <a:endParaRPr lang="en-SG" dirty="0"/>
          </a:p>
        </p:txBody>
      </p:sp>
      <p:sp>
        <p:nvSpPr>
          <p:cNvPr id="3" name="Content Placeholder 2">
            <a:extLst>
              <a:ext uri="{FF2B5EF4-FFF2-40B4-BE49-F238E27FC236}">
                <a16:creationId xmlns:a16="http://schemas.microsoft.com/office/drawing/2014/main" id="{FF9D183A-9231-CAB2-85B5-E2E661F262E2}"/>
              </a:ext>
            </a:extLst>
          </p:cNvPr>
          <p:cNvSpPr>
            <a:spLocks noGrp="1"/>
          </p:cNvSpPr>
          <p:nvPr>
            <p:ph idx="1"/>
          </p:nvPr>
        </p:nvSpPr>
        <p:spPr>
          <a:xfrm>
            <a:off x="689780" y="1616147"/>
            <a:ext cx="10812440" cy="4801144"/>
          </a:xfrm>
        </p:spPr>
        <p:txBody>
          <a:bodyPr>
            <a:normAutofit fontScale="77500" lnSpcReduction="20000"/>
          </a:bodyPr>
          <a:lstStyle/>
          <a:p>
            <a:pPr marL="0" indent="0">
              <a:buNone/>
            </a:pPr>
            <a:r>
              <a:rPr lang="en-SG" dirty="0"/>
              <a:t>✅ </a:t>
            </a:r>
            <a:r>
              <a:rPr lang="en-SG" b="1" dirty="0"/>
              <a:t>Adding dB values</a:t>
            </a:r>
            <a:r>
              <a:rPr lang="en-SG" dirty="0"/>
              <a:t>:</a:t>
            </a:r>
          </a:p>
          <a:p>
            <a:pPr marL="0" indent="0">
              <a:buNone/>
            </a:pPr>
            <a:r>
              <a:rPr lang="en-SG" dirty="0"/>
              <a:t>• If two components contribute gain or loss, we add their dB values</a:t>
            </a:r>
          </a:p>
          <a:p>
            <a:pPr marL="0" indent="0">
              <a:buNone/>
            </a:pPr>
            <a:r>
              <a:rPr lang="en-SG" dirty="0"/>
              <a:t>• Example: Two amplifiers with </a:t>
            </a:r>
            <a:r>
              <a:rPr lang="en-SG" b="1" dirty="0"/>
              <a:t>+10 dB</a:t>
            </a:r>
            <a:r>
              <a:rPr lang="en-SG" dirty="0"/>
              <a:t> and </a:t>
            </a:r>
            <a:r>
              <a:rPr lang="en-SG" b="1" dirty="0"/>
              <a:t>+5 dB</a:t>
            </a:r>
            <a:r>
              <a:rPr lang="en-SG" dirty="0"/>
              <a:t> gain</a:t>
            </a:r>
          </a:p>
          <a:p>
            <a:pPr marL="0" indent="0">
              <a:buNone/>
            </a:pPr>
            <a:endParaRPr lang="en-SG" dirty="0"/>
          </a:p>
          <a:p>
            <a:pPr marL="0" indent="0">
              <a:buNone/>
            </a:pPr>
            <a:r>
              <a:rPr lang="en-SG" dirty="0"/>
              <a:t>✅ </a:t>
            </a:r>
            <a:r>
              <a:rPr lang="en-SG" b="1" dirty="0"/>
              <a:t>Adding </a:t>
            </a:r>
            <a:r>
              <a:rPr lang="en-SG" b="1" dirty="0" err="1"/>
              <a:t>dBi</a:t>
            </a:r>
            <a:r>
              <a:rPr lang="en-SG" b="1" dirty="0"/>
              <a:t> to dBm to get EIRP</a:t>
            </a:r>
            <a:r>
              <a:rPr lang="en-SG" dirty="0"/>
              <a:t>:</a:t>
            </a:r>
          </a:p>
          <a:p>
            <a:pPr marL="0" indent="0">
              <a:buNone/>
            </a:pPr>
            <a:r>
              <a:rPr lang="en-SG" dirty="0"/>
              <a:t>• Effective Isotropic Radiated Power (EIRP) is the total output power including antenna gain</a:t>
            </a:r>
          </a:p>
          <a:p>
            <a:pPr marL="0" indent="0">
              <a:buNone/>
            </a:pPr>
            <a:endParaRPr lang="en-SG" dirty="0"/>
          </a:p>
          <a:p>
            <a:pPr marL="0" indent="0">
              <a:buNone/>
            </a:pPr>
            <a:endParaRPr lang="en-SG" dirty="0"/>
          </a:p>
          <a:p>
            <a:pPr marL="0" indent="0">
              <a:buNone/>
            </a:pPr>
            <a:r>
              <a:rPr lang="en-SG" dirty="0"/>
              <a:t>• Example:</a:t>
            </a:r>
          </a:p>
          <a:p>
            <a:pPr marL="0" indent="0">
              <a:buNone/>
            </a:pPr>
            <a:r>
              <a:rPr lang="en-SG" dirty="0"/>
              <a:t>• </a:t>
            </a:r>
            <a:r>
              <a:rPr lang="en-SG" b="1" dirty="0"/>
              <a:t>Transmit Power = 20 dBm</a:t>
            </a:r>
            <a:endParaRPr lang="en-SG" dirty="0"/>
          </a:p>
          <a:p>
            <a:pPr marL="0" indent="0">
              <a:buNone/>
            </a:pPr>
            <a:r>
              <a:rPr lang="en-SG" dirty="0"/>
              <a:t>• </a:t>
            </a:r>
            <a:r>
              <a:rPr lang="en-SG" b="1" dirty="0"/>
              <a:t>Antenna Gain = 8 </a:t>
            </a:r>
            <a:r>
              <a:rPr lang="en-SG" b="1" dirty="0" err="1"/>
              <a:t>dBi</a:t>
            </a:r>
            <a:endParaRPr lang="en-SG" dirty="0"/>
          </a:p>
          <a:p>
            <a:pPr marL="0" indent="0">
              <a:buNone/>
            </a:pPr>
            <a:r>
              <a:rPr lang="en-SG" dirty="0"/>
              <a:t> </a:t>
            </a:r>
          </a:p>
          <a:p>
            <a:pPr marL="0" indent="0">
              <a:buNone/>
            </a:pPr>
            <a:r>
              <a:rPr lang="en-SG" dirty="0"/>
              <a:t>EIRP = 20 + 8 = 28 dBm</a:t>
            </a:r>
          </a:p>
          <a:p>
            <a:endParaRPr lang="en-SG" dirty="0"/>
          </a:p>
        </p:txBody>
      </p:sp>
      <p:sp>
        <p:nvSpPr>
          <p:cNvPr id="4" name="Footer Placeholder 3">
            <a:extLst>
              <a:ext uri="{FF2B5EF4-FFF2-40B4-BE49-F238E27FC236}">
                <a16:creationId xmlns:a16="http://schemas.microsoft.com/office/drawing/2014/main" id="{018336F0-91CB-80B0-3E01-72D91206F739}"/>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BBA9CE1-DFD3-A640-BFD7-797FE6A530AE}"/>
              </a:ext>
            </a:extLst>
          </p:cNvPr>
          <p:cNvSpPr>
            <a:spLocks noGrp="1"/>
          </p:cNvSpPr>
          <p:nvPr>
            <p:ph type="sldNum" sz="quarter" idx="12"/>
          </p:nvPr>
        </p:nvSpPr>
        <p:spPr/>
        <p:txBody>
          <a:bodyPr/>
          <a:lstStyle/>
          <a:p>
            <a:fld id="{687B7451-1438-CB4A-8106-82A64F1C7D7B}" type="slidenum">
              <a:rPr lang="sv-SE" smtClean="0"/>
              <a:pPr/>
              <a:t>14</a:t>
            </a:fld>
            <a:endParaRPr lang="sv-SE" dirty="0"/>
          </a:p>
        </p:txBody>
      </p:sp>
      <p:sp>
        <p:nvSpPr>
          <p:cNvPr id="6" name="AutoShape 2" descr="{\displaystyle \mathrm {SNR} ={\frac {P_{\mathrm {signal} }}{P_{\mathrm {noise} }}},}">
            <a:extLst>
              <a:ext uri="{FF2B5EF4-FFF2-40B4-BE49-F238E27FC236}">
                <a16:creationId xmlns:a16="http://schemas.microsoft.com/office/drawing/2014/main" id="{80EA1C81-3391-9689-27CC-C3F581C982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white text on a black background&#10;&#10;AI-generated content may be incorrect.">
            <a:extLst>
              <a:ext uri="{FF2B5EF4-FFF2-40B4-BE49-F238E27FC236}">
                <a16:creationId xmlns:a16="http://schemas.microsoft.com/office/drawing/2014/main" id="{76DB35D1-6D07-F8C6-B2AA-8173E10233AE}"/>
              </a:ext>
            </a:extLst>
          </p:cNvPr>
          <p:cNvPicPr>
            <a:picLocks noChangeAspect="1"/>
          </p:cNvPicPr>
          <p:nvPr/>
        </p:nvPicPr>
        <p:blipFill>
          <a:blip r:embed="rId2"/>
          <a:stretch>
            <a:fillRect/>
          </a:stretch>
        </p:blipFill>
        <p:spPr>
          <a:xfrm>
            <a:off x="4356100" y="4016719"/>
            <a:ext cx="3175000" cy="419100"/>
          </a:xfrm>
          <a:prstGeom prst="rect">
            <a:avLst/>
          </a:prstGeom>
        </p:spPr>
      </p:pic>
    </p:spTree>
    <p:extLst>
      <p:ext uri="{BB962C8B-B14F-4D97-AF65-F5344CB8AC3E}">
        <p14:creationId xmlns:p14="http://schemas.microsoft.com/office/powerpoint/2010/main" val="1394487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04ED3-BD15-7056-5DAA-1DABD992A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A77AC-4BC0-ABAC-4EF1-29AED41764B3}"/>
              </a:ext>
            </a:extLst>
          </p:cNvPr>
          <p:cNvSpPr>
            <a:spLocks noGrp="1"/>
          </p:cNvSpPr>
          <p:nvPr>
            <p:ph type="title"/>
          </p:nvPr>
        </p:nvSpPr>
        <p:spPr>
          <a:xfrm>
            <a:off x="689780" y="440709"/>
            <a:ext cx="10515600" cy="1325563"/>
          </a:xfrm>
        </p:spPr>
        <p:txBody>
          <a:bodyPr>
            <a:normAutofit/>
          </a:bodyPr>
          <a:lstStyle/>
          <a:p>
            <a:r>
              <a:rPr lang="en-SG" b="1" dirty="0"/>
              <a:t>Adding and Subtracting dB, dBm, and </a:t>
            </a:r>
            <a:r>
              <a:rPr lang="en-SG" b="1" dirty="0" err="1"/>
              <a:t>dBi</a:t>
            </a:r>
            <a:endParaRPr lang="en-SG" dirty="0"/>
          </a:p>
        </p:txBody>
      </p:sp>
      <p:sp>
        <p:nvSpPr>
          <p:cNvPr id="3" name="Content Placeholder 2">
            <a:extLst>
              <a:ext uri="{FF2B5EF4-FFF2-40B4-BE49-F238E27FC236}">
                <a16:creationId xmlns:a16="http://schemas.microsoft.com/office/drawing/2014/main" id="{D5125DF4-0B7A-CB77-9503-37832648506D}"/>
              </a:ext>
            </a:extLst>
          </p:cNvPr>
          <p:cNvSpPr>
            <a:spLocks noGrp="1"/>
          </p:cNvSpPr>
          <p:nvPr>
            <p:ph idx="1"/>
          </p:nvPr>
        </p:nvSpPr>
        <p:spPr>
          <a:xfrm>
            <a:off x="842180" y="1438725"/>
            <a:ext cx="11140554" cy="4978566"/>
          </a:xfrm>
        </p:spPr>
        <p:txBody>
          <a:bodyPr>
            <a:normAutofit fontScale="85000" lnSpcReduction="20000"/>
          </a:bodyPr>
          <a:lstStyle/>
          <a:p>
            <a:pPr marL="0" indent="0">
              <a:buNone/>
            </a:pPr>
            <a:r>
              <a:rPr lang="en-SG" sz="2500" dirty="0"/>
              <a:t>✅  </a:t>
            </a:r>
            <a:r>
              <a:rPr lang="en-SG" sz="2500" b="1" dirty="0"/>
              <a:t>Subtracting Losses (dB) from Power (dBm)</a:t>
            </a:r>
            <a:endParaRPr lang="en-SG" sz="2500" dirty="0"/>
          </a:p>
          <a:p>
            <a:pPr marL="0" indent="0">
              <a:buNone/>
            </a:pPr>
            <a:r>
              <a:rPr lang="en-SG" sz="2500" dirty="0"/>
              <a:t>Losses (such as cable loss, free-space path loss) can be subtracted from the transmitted power.:</a:t>
            </a:r>
          </a:p>
          <a:p>
            <a:pPr marL="0" indent="0">
              <a:buNone/>
            </a:pPr>
            <a:r>
              <a:rPr lang="en-SG" sz="2500" dirty="0"/>
              <a:t>Transmit Power = 30 dBm, Antenna Gain = 5 </a:t>
            </a:r>
            <a:r>
              <a:rPr lang="en-SG" sz="2500" dirty="0" err="1"/>
              <a:t>dBi</a:t>
            </a:r>
            <a:r>
              <a:rPr lang="en-SG" sz="2500" dirty="0"/>
              <a:t>, Cable Loss = 2 dB, Path Loss = 50 dB</a:t>
            </a:r>
          </a:p>
          <a:p>
            <a:pPr marL="0" indent="0">
              <a:buNone/>
            </a:pPr>
            <a:r>
              <a:rPr lang="en-SG" sz="2500" dirty="0"/>
              <a:t>Receiver Antenna Gain = 3 </a:t>
            </a:r>
            <a:r>
              <a:rPr lang="en-SG" sz="2500" dirty="0" err="1"/>
              <a:t>dBi</a:t>
            </a:r>
            <a:endParaRPr lang="en-SG" sz="2500" dirty="0"/>
          </a:p>
          <a:p>
            <a:pPr marL="0" indent="0">
              <a:buNone/>
            </a:pPr>
            <a:r>
              <a:rPr lang="en-SG" sz="2500" dirty="0" err="1"/>
              <a:t>Prx</a:t>
            </a:r>
            <a:r>
              <a:rPr lang="en-SG" sz="2500" dirty="0"/>
              <a:t>= 30 + 5 - 2 - 50 + 3 = -14 dBm</a:t>
            </a:r>
            <a:br>
              <a:rPr lang="en-SG" sz="2500" dirty="0"/>
            </a:br>
            <a:br>
              <a:rPr lang="en-SG" sz="2500" dirty="0"/>
            </a:br>
            <a:endParaRPr lang="en-SG" sz="2500" dirty="0"/>
          </a:p>
          <a:p>
            <a:pPr marL="0" indent="0">
              <a:buNone/>
            </a:pPr>
            <a:r>
              <a:rPr lang="en-SG" sz="2500" dirty="0"/>
              <a:t>✅ </a:t>
            </a:r>
            <a:r>
              <a:rPr lang="en-SG" sz="2500" b="1" dirty="0"/>
              <a:t>Subtracting dBm values to get dB difference</a:t>
            </a:r>
            <a:endParaRPr lang="en-SG" sz="2500" dirty="0"/>
          </a:p>
          <a:p>
            <a:pPr marL="0" indent="0">
              <a:buNone/>
            </a:pPr>
            <a:r>
              <a:rPr lang="en-SG" sz="2500" dirty="0"/>
              <a:t> If you want to compare two power levels, you can subtract them in dB:</a:t>
            </a:r>
            <a:br>
              <a:rPr lang="en-SG" sz="2500" dirty="0"/>
            </a:br>
            <a:endParaRPr lang="en-SG" sz="2500" dirty="0"/>
          </a:p>
          <a:p>
            <a:pPr marL="0" indent="0">
              <a:buNone/>
            </a:pPr>
            <a:r>
              <a:rPr lang="en-SG" sz="2500" dirty="0"/>
              <a:t> Delta P = P</a:t>
            </a:r>
            <a:r>
              <a:rPr lang="en-SG" sz="2500" baseline="-25000" dirty="0"/>
              <a:t>1</a:t>
            </a:r>
            <a:r>
              <a:rPr lang="en-SG" sz="2500" dirty="0"/>
              <a:t> - P</a:t>
            </a:r>
            <a:r>
              <a:rPr lang="en-SG" sz="2500" baseline="-25000" dirty="0"/>
              <a:t>2</a:t>
            </a:r>
          </a:p>
          <a:p>
            <a:pPr marL="0" indent="0">
              <a:buNone/>
            </a:pPr>
            <a:r>
              <a:rPr lang="en-SG" sz="2500" dirty="0"/>
              <a:t> Power at point A = 20 dBm, Power at point B = 5 dBm</a:t>
            </a:r>
          </a:p>
          <a:p>
            <a:pPr marL="0" indent="0">
              <a:buNone/>
            </a:pPr>
            <a:r>
              <a:rPr lang="en-SG" sz="2500" dirty="0"/>
              <a:t> Difference in power: 20 - 5 = 15 dB</a:t>
            </a:r>
            <a:br>
              <a:rPr lang="en-SG" sz="2500" dirty="0"/>
            </a:br>
            <a:endParaRPr lang="en-SG" sz="2500" dirty="0"/>
          </a:p>
          <a:p>
            <a:pPr marL="0" indent="0">
              <a:buNone/>
            </a:pPr>
            <a:r>
              <a:rPr lang="en-SG" sz="2500" dirty="0"/>
              <a:t> This means </a:t>
            </a:r>
            <a:r>
              <a:rPr lang="en-SG" sz="2500" b="1" dirty="0"/>
              <a:t>B has 15 dB less power than A</a:t>
            </a:r>
            <a:r>
              <a:rPr lang="en-SG" sz="2500" dirty="0"/>
              <a:t>.</a:t>
            </a:r>
          </a:p>
          <a:p>
            <a:endParaRPr lang="en-SG" dirty="0"/>
          </a:p>
        </p:txBody>
      </p:sp>
      <p:sp>
        <p:nvSpPr>
          <p:cNvPr id="4" name="Footer Placeholder 3">
            <a:extLst>
              <a:ext uri="{FF2B5EF4-FFF2-40B4-BE49-F238E27FC236}">
                <a16:creationId xmlns:a16="http://schemas.microsoft.com/office/drawing/2014/main" id="{77D90DF0-8B31-D5A9-C912-D6BDD8D7E827}"/>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EEBD7526-2EB2-2EC6-55C3-43E033646B28}"/>
              </a:ext>
            </a:extLst>
          </p:cNvPr>
          <p:cNvSpPr>
            <a:spLocks noGrp="1"/>
          </p:cNvSpPr>
          <p:nvPr>
            <p:ph type="sldNum" sz="quarter" idx="12"/>
          </p:nvPr>
        </p:nvSpPr>
        <p:spPr/>
        <p:txBody>
          <a:bodyPr/>
          <a:lstStyle/>
          <a:p>
            <a:fld id="{687B7451-1438-CB4A-8106-82A64F1C7D7B}" type="slidenum">
              <a:rPr lang="sv-SE" smtClean="0"/>
              <a:pPr/>
              <a:t>15</a:t>
            </a:fld>
            <a:endParaRPr lang="sv-SE" dirty="0"/>
          </a:p>
        </p:txBody>
      </p:sp>
      <p:sp>
        <p:nvSpPr>
          <p:cNvPr id="6" name="AutoShape 2" descr="{\displaystyle \mathrm {SNR} ={\frac {P_{\mathrm {signal} }}{P_{\mathrm {noise} }}},}">
            <a:extLst>
              <a:ext uri="{FF2B5EF4-FFF2-40B4-BE49-F238E27FC236}">
                <a16:creationId xmlns:a16="http://schemas.microsoft.com/office/drawing/2014/main" id="{C57EC959-6C28-5AB6-2825-6E7490A9CE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white text on a black background&#10;&#10;AI-generated content may be incorrect.">
            <a:extLst>
              <a:ext uri="{FF2B5EF4-FFF2-40B4-BE49-F238E27FC236}">
                <a16:creationId xmlns:a16="http://schemas.microsoft.com/office/drawing/2014/main" id="{D4CDC7EB-E876-CD7B-DBB8-F43AC9343E67}"/>
              </a:ext>
            </a:extLst>
          </p:cNvPr>
          <p:cNvPicPr>
            <a:picLocks noChangeAspect="1"/>
          </p:cNvPicPr>
          <p:nvPr/>
        </p:nvPicPr>
        <p:blipFill>
          <a:blip r:embed="rId2"/>
          <a:stretch>
            <a:fillRect/>
          </a:stretch>
        </p:blipFill>
        <p:spPr>
          <a:xfrm>
            <a:off x="4356100" y="4016719"/>
            <a:ext cx="3175000" cy="419100"/>
          </a:xfrm>
          <a:prstGeom prst="rect">
            <a:avLst/>
          </a:prstGeom>
        </p:spPr>
      </p:pic>
    </p:spTree>
    <p:extLst>
      <p:ext uri="{BB962C8B-B14F-4D97-AF65-F5344CB8AC3E}">
        <p14:creationId xmlns:p14="http://schemas.microsoft.com/office/powerpoint/2010/main" val="2149283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2423F-AEED-FF91-008A-078A14239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01CE6-1A84-7DD9-D8E3-3395437A56FB}"/>
              </a:ext>
            </a:extLst>
          </p:cNvPr>
          <p:cNvSpPr>
            <a:spLocks noGrp="1"/>
          </p:cNvSpPr>
          <p:nvPr>
            <p:ph type="title"/>
          </p:nvPr>
        </p:nvSpPr>
        <p:spPr>
          <a:xfrm>
            <a:off x="689780" y="440709"/>
            <a:ext cx="10515600" cy="1325563"/>
          </a:xfrm>
        </p:spPr>
        <p:txBody>
          <a:bodyPr>
            <a:normAutofit/>
          </a:bodyPr>
          <a:lstStyle/>
          <a:p>
            <a:r>
              <a:rPr lang="en-SG" b="1" dirty="0"/>
              <a:t>Adding and Subtracting dB, dBm, and </a:t>
            </a:r>
            <a:r>
              <a:rPr lang="en-SG" b="1" dirty="0" err="1"/>
              <a:t>dBi</a:t>
            </a:r>
            <a:endParaRPr lang="en-SG" dirty="0"/>
          </a:p>
        </p:txBody>
      </p:sp>
      <p:sp>
        <p:nvSpPr>
          <p:cNvPr id="3" name="Content Placeholder 2">
            <a:extLst>
              <a:ext uri="{FF2B5EF4-FFF2-40B4-BE49-F238E27FC236}">
                <a16:creationId xmlns:a16="http://schemas.microsoft.com/office/drawing/2014/main" id="{BD33B187-A837-5E8D-206F-AD7E44191CA4}"/>
              </a:ext>
            </a:extLst>
          </p:cNvPr>
          <p:cNvSpPr>
            <a:spLocks noGrp="1"/>
          </p:cNvSpPr>
          <p:nvPr>
            <p:ph idx="1"/>
          </p:nvPr>
        </p:nvSpPr>
        <p:spPr>
          <a:xfrm>
            <a:off x="689780" y="1616147"/>
            <a:ext cx="10812440" cy="4801144"/>
          </a:xfrm>
        </p:spPr>
        <p:txBody>
          <a:bodyPr>
            <a:normAutofit fontScale="77500" lnSpcReduction="20000"/>
          </a:bodyPr>
          <a:lstStyle/>
          <a:p>
            <a:pPr marL="0" indent="0">
              <a:buNone/>
            </a:pPr>
            <a:r>
              <a:rPr lang="en-SG" dirty="0"/>
              <a:t>❌ </a:t>
            </a:r>
            <a:r>
              <a:rPr lang="en-SG" b="1" dirty="0"/>
              <a:t>You cannot add dBm values directly</a:t>
            </a:r>
            <a:endParaRPr lang="en-SG" dirty="0"/>
          </a:p>
          <a:p>
            <a:pPr marL="0" indent="0">
              <a:buNone/>
            </a:pPr>
            <a:r>
              <a:rPr lang="en-SG" dirty="0"/>
              <a:t>• Example (incorrect):</a:t>
            </a:r>
          </a:p>
          <a:p>
            <a:pPr marL="0" indent="0">
              <a:buNone/>
            </a:pPr>
            <a:r>
              <a:rPr lang="en-SG" dirty="0"/>
              <a:t>  10 dBm + 20 dBm = 30 dBm</a:t>
            </a:r>
            <a:br>
              <a:rPr lang="en-SG" dirty="0"/>
            </a:br>
            <a:r>
              <a:rPr lang="en-SG" dirty="0"/>
              <a:t> </a:t>
            </a:r>
          </a:p>
          <a:p>
            <a:pPr marL="0" indent="0">
              <a:buNone/>
            </a:pPr>
            <a:r>
              <a:rPr lang="en-SG" dirty="0"/>
              <a:t>Why? Because dBm represents absolute power, and logarithmic values cannot be added directly.</a:t>
            </a:r>
            <a:br>
              <a:rPr lang="en-SG" dirty="0"/>
            </a:br>
            <a:endParaRPr lang="en-SG" dirty="0"/>
          </a:p>
          <a:p>
            <a:pPr marL="0" indent="0">
              <a:buNone/>
            </a:pPr>
            <a:r>
              <a:rPr lang="en-SG" dirty="0"/>
              <a:t> Instead, convert to linear scale:</a:t>
            </a:r>
            <a:br>
              <a:rPr lang="en-SG" dirty="0"/>
            </a:br>
            <a:endParaRPr lang="en-SG" dirty="0"/>
          </a:p>
          <a:p>
            <a:pPr marL="0" indent="0">
              <a:buNone/>
            </a:pPr>
            <a:r>
              <a:rPr lang="en-SG" dirty="0"/>
              <a:t>  10 dBm = 10 </a:t>
            </a:r>
            <a:r>
              <a:rPr lang="en-SG" dirty="0" err="1"/>
              <a:t>mW</a:t>
            </a:r>
            <a:endParaRPr lang="en-SG" dirty="0"/>
          </a:p>
          <a:p>
            <a:pPr marL="0" indent="0">
              <a:buNone/>
            </a:pPr>
            <a:r>
              <a:rPr lang="en-SG" dirty="0"/>
              <a:t>  20 dBm = 100 </a:t>
            </a:r>
            <a:r>
              <a:rPr lang="en-SG" dirty="0" err="1"/>
              <a:t>mW</a:t>
            </a:r>
            <a:br>
              <a:rPr lang="en-SG" dirty="0"/>
            </a:br>
            <a:endParaRPr lang="en-SG" dirty="0"/>
          </a:p>
          <a:p>
            <a:pPr marL="0" indent="0">
              <a:buNone/>
            </a:pPr>
            <a:r>
              <a:rPr lang="en-SG" dirty="0"/>
              <a:t>Total Power = 110 </a:t>
            </a:r>
            <a:r>
              <a:rPr lang="en-SG" dirty="0" err="1"/>
              <a:t>mW</a:t>
            </a:r>
            <a:br>
              <a:rPr lang="en-SG" dirty="0"/>
            </a:br>
            <a:endParaRPr lang="en-SG" dirty="0"/>
          </a:p>
          <a:p>
            <a:pPr marL="0" indent="0">
              <a:buNone/>
            </a:pPr>
            <a:r>
              <a:rPr lang="en-SG" dirty="0"/>
              <a:t>Convert back to dBm: </a:t>
            </a:r>
            <a:r>
              <a:rPr lang="en-SG" dirty="0" err="1"/>
              <a:t>Ptotal</a:t>
            </a:r>
            <a:r>
              <a:rPr lang="en-SG" dirty="0"/>
              <a:t> = 10log</a:t>
            </a:r>
            <a:r>
              <a:rPr lang="en-SG" baseline="-25000" dirty="0"/>
              <a:t>10</a:t>
            </a:r>
            <a:r>
              <a:rPr lang="en-SG" dirty="0"/>
              <a:t>(110) = 20.4 dBm</a:t>
            </a:r>
            <a:endParaRPr lang="en-SG" baseline="-25000" dirty="0"/>
          </a:p>
          <a:p>
            <a:endParaRPr lang="en-SG" dirty="0"/>
          </a:p>
        </p:txBody>
      </p:sp>
      <p:sp>
        <p:nvSpPr>
          <p:cNvPr id="4" name="Footer Placeholder 3">
            <a:extLst>
              <a:ext uri="{FF2B5EF4-FFF2-40B4-BE49-F238E27FC236}">
                <a16:creationId xmlns:a16="http://schemas.microsoft.com/office/drawing/2014/main" id="{EE7598FB-D0D1-93C2-F537-1E8A06115DD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09CD2F04-8E93-37B0-00AE-727009493C2D}"/>
              </a:ext>
            </a:extLst>
          </p:cNvPr>
          <p:cNvSpPr>
            <a:spLocks noGrp="1"/>
          </p:cNvSpPr>
          <p:nvPr>
            <p:ph type="sldNum" sz="quarter" idx="12"/>
          </p:nvPr>
        </p:nvSpPr>
        <p:spPr/>
        <p:txBody>
          <a:bodyPr/>
          <a:lstStyle/>
          <a:p>
            <a:fld id="{687B7451-1438-CB4A-8106-82A64F1C7D7B}" type="slidenum">
              <a:rPr lang="sv-SE" smtClean="0"/>
              <a:pPr/>
              <a:t>16</a:t>
            </a:fld>
            <a:endParaRPr lang="sv-SE" dirty="0"/>
          </a:p>
        </p:txBody>
      </p:sp>
      <p:sp>
        <p:nvSpPr>
          <p:cNvPr id="6" name="AutoShape 2" descr="{\displaystyle \mathrm {SNR} ={\frac {P_{\mathrm {signal} }}{P_{\mathrm {noise} }}},}">
            <a:extLst>
              <a:ext uri="{FF2B5EF4-FFF2-40B4-BE49-F238E27FC236}">
                <a16:creationId xmlns:a16="http://schemas.microsoft.com/office/drawing/2014/main" id="{870E1906-5536-A599-4B23-5BC9BD9BB7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2067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4438-5DBC-93EE-2AE8-6D782D261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7B0A7-B954-7412-1BC3-E295DEC3D68E}"/>
              </a:ext>
            </a:extLst>
          </p:cNvPr>
          <p:cNvSpPr>
            <a:spLocks noGrp="1"/>
          </p:cNvSpPr>
          <p:nvPr>
            <p:ph type="title"/>
          </p:nvPr>
        </p:nvSpPr>
        <p:spPr>
          <a:xfrm>
            <a:off x="689780" y="440709"/>
            <a:ext cx="10515600" cy="1325563"/>
          </a:xfrm>
        </p:spPr>
        <p:txBody>
          <a:bodyPr>
            <a:normAutofit/>
          </a:bodyPr>
          <a:lstStyle/>
          <a:p>
            <a:r>
              <a:rPr lang="en-SG" b="1" dirty="0"/>
              <a:t>Adding and Subtracting dB, dBm, and </a:t>
            </a:r>
            <a:r>
              <a:rPr lang="en-SG" b="1" dirty="0" err="1"/>
              <a:t>dBi</a:t>
            </a:r>
            <a:endParaRPr lang="en-SG" dirty="0"/>
          </a:p>
        </p:txBody>
      </p:sp>
      <p:sp>
        <p:nvSpPr>
          <p:cNvPr id="3" name="Content Placeholder 2">
            <a:extLst>
              <a:ext uri="{FF2B5EF4-FFF2-40B4-BE49-F238E27FC236}">
                <a16:creationId xmlns:a16="http://schemas.microsoft.com/office/drawing/2014/main" id="{A27C7C3E-6DC3-79E9-9A72-CFE7E29DBA5A}"/>
              </a:ext>
            </a:extLst>
          </p:cNvPr>
          <p:cNvSpPr>
            <a:spLocks noGrp="1"/>
          </p:cNvSpPr>
          <p:nvPr>
            <p:ph idx="1"/>
          </p:nvPr>
        </p:nvSpPr>
        <p:spPr>
          <a:xfrm>
            <a:off x="689780" y="1616147"/>
            <a:ext cx="10812440" cy="4801144"/>
          </a:xfrm>
        </p:spPr>
        <p:txBody>
          <a:bodyPr>
            <a:normAutofit fontScale="77500" lnSpcReduction="20000"/>
          </a:bodyPr>
          <a:lstStyle/>
          <a:p>
            <a:pPr marL="0" indent="0">
              <a:buNone/>
            </a:pPr>
            <a:r>
              <a:rPr lang="en-SG" sz="4200" b="1" dirty="0"/>
              <a:t>Do:</a:t>
            </a:r>
          </a:p>
          <a:p>
            <a:pPr marL="0" indent="0">
              <a:buNone/>
            </a:pPr>
            <a:r>
              <a:rPr lang="en-SG" dirty="0"/>
              <a:t>Use dB ± dBm for power adjustments (e.g., Tx power + antenna gain).</a:t>
            </a:r>
          </a:p>
          <a:p>
            <a:pPr marL="0" indent="0">
              <a:buNone/>
            </a:pPr>
            <a:r>
              <a:rPr lang="en-SG" dirty="0"/>
              <a:t>Subtract dBm - dBm to compute ratios (e.g., SNR calculations).</a:t>
            </a:r>
          </a:p>
          <a:p>
            <a:pPr marL="0" indent="0">
              <a:buNone/>
            </a:pPr>
            <a:r>
              <a:rPr lang="en-SG" dirty="0"/>
              <a:t>Add </a:t>
            </a:r>
            <a:r>
              <a:rPr lang="en-SG" dirty="0" err="1"/>
              <a:t>dBi</a:t>
            </a:r>
            <a:r>
              <a:rPr lang="en-SG" dirty="0"/>
              <a:t> only to dBm for EIRP.</a:t>
            </a:r>
          </a:p>
          <a:p>
            <a:pPr marL="0" indent="0">
              <a:buNone/>
            </a:pPr>
            <a:endParaRPr lang="en-SG" dirty="0"/>
          </a:p>
          <a:p>
            <a:pPr marL="0" indent="0">
              <a:buNone/>
            </a:pPr>
            <a:r>
              <a:rPr lang="en-SG" sz="3300" b="1" dirty="0"/>
              <a:t>Don’t:</a:t>
            </a:r>
          </a:p>
          <a:p>
            <a:pPr marL="0" indent="0">
              <a:buNone/>
            </a:pPr>
            <a:r>
              <a:rPr lang="en-SG" dirty="0"/>
              <a:t>Add dBm + dBm or </a:t>
            </a:r>
            <a:r>
              <a:rPr lang="en-SG" dirty="0" err="1"/>
              <a:t>dBi</a:t>
            </a:r>
            <a:r>
              <a:rPr lang="en-SG" dirty="0"/>
              <a:t> + </a:t>
            </a:r>
            <a:r>
              <a:rPr lang="en-SG" dirty="0" err="1"/>
              <a:t>dBi</a:t>
            </a:r>
            <a:r>
              <a:rPr lang="en-SG" dirty="0"/>
              <a:t>.</a:t>
            </a:r>
          </a:p>
          <a:p>
            <a:pPr marL="0" indent="0">
              <a:buNone/>
            </a:pPr>
            <a:r>
              <a:rPr lang="en-SG" dirty="0"/>
              <a:t>Mix units without context (e.g., </a:t>
            </a:r>
            <a:r>
              <a:rPr lang="en-SG" dirty="0" err="1"/>
              <a:t>dBi</a:t>
            </a:r>
            <a:r>
              <a:rPr lang="en-SG" dirty="0"/>
              <a:t> + dBm ≠ dB).</a:t>
            </a:r>
          </a:p>
          <a:p>
            <a:pPr marL="0" indent="0">
              <a:buNone/>
            </a:pPr>
            <a:endParaRPr lang="en-SG" dirty="0"/>
          </a:p>
          <a:p>
            <a:pPr marL="0" indent="0">
              <a:buNone/>
            </a:pPr>
            <a:r>
              <a:rPr lang="en-SG" sz="3800" b="1" dirty="0"/>
              <a:t>Why</a:t>
            </a:r>
            <a:r>
              <a:rPr lang="en-SG" dirty="0"/>
              <a:t>:</a:t>
            </a:r>
          </a:p>
          <a:p>
            <a:pPr marL="0" indent="0">
              <a:buNone/>
            </a:pPr>
            <a:r>
              <a:rPr lang="en-SG" dirty="0"/>
              <a:t>dB = ratio; dBm = absolute power; </a:t>
            </a:r>
            <a:r>
              <a:rPr lang="en-SG" dirty="0" err="1"/>
              <a:t>dBi</a:t>
            </a:r>
            <a:r>
              <a:rPr lang="en-SG" dirty="0"/>
              <a:t> = directional gain.</a:t>
            </a:r>
          </a:p>
          <a:p>
            <a:pPr marL="0" indent="0">
              <a:buNone/>
            </a:pPr>
            <a:r>
              <a:rPr lang="en-SG" dirty="0"/>
              <a:t>Antenna gains are standalone; powers require linear conversion.</a:t>
            </a:r>
          </a:p>
        </p:txBody>
      </p:sp>
      <p:sp>
        <p:nvSpPr>
          <p:cNvPr id="4" name="Footer Placeholder 3">
            <a:extLst>
              <a:ext uri="{FF2B5EF4-FFF2-40B4-BE49-F238E27FC236}">
                <a16:creationId xmlns:a16="http://schemas.microsoft.com/office/drawing/2014/main" id="{26F89B7A-4487-C800-C08E-60B18A787A1B}"/>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0CD7FB50-7EA7-FA06-119B-C518E34673D2}"/>
              </a:ext>
            </a:extLst>
          </p:cNvPr>
          <p:cNvSpPr>
            <a:spLocks noGrp="1"/>
          </p:cNvSpPr>
          <p:nvPr>
            <p:ph type="sldNum" sz="quarter" idx="12"/>
          </p:nvPr>
        </p:nvSpPr>
        <p:spPr/>
        <p:txBody>
          <a:bodyPr/>
          <a:lstStyle/>
          <a:p>
            <a:fld id="{687B7451-1438-CB4A-8106-82A64F1C7D7B}" type="slidenum">
              <a:rPr lang="sv-SE" smtClean="0"/>
              <a:pPr/>
              <a:t>17</a:t>
            </a:fld>
            <a:endParaRPr lang="sv-SE" dirty="0"/>
          </a:p>
        </p:txBody>
      </p:sp>
      <p:sp>
        <p:nvSpPr>
          <p:cNvPr id="6" name="AutoShape 2" descr="{\displaystyle \mathrm {SNR} ={\frac {P_{\mathrm {signal} }}{P_{\mathrm {noise} }}},}">
            <a:extLst>
              <a:ext uri="{FF2B5EF4-FFF2-40B4-BE49-F238E27FC236}">
                <a16:creationId xmlns:a16="http://schemas.microsoft.com/office/drawing/2014/main" id="{229AA03E-C9A1-F251-F0B0-C330EEA242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8820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C7E48-0D54-B6A4-1481-BCB6AAA0A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7555D-262F-9E23-C045-F6D7D1C05CC5}"/>
              </a:ext>
            </a:extLst>
          </p:cNvPr>
          <p:cNvSpPr>
            <a:spLocks noGrp="1"/>
          </p:cNvSpPr>
          <p:nvPr>
            <p:ph type="title"/>
          </p:nvPr>
        </p:nvSpPr>
        <p:spPr>
          <a:xfrm>
            <a:off x="689780" y="440709"/>
            <a:ext cx="10515600" cy="1325563"/>
          </a:xfrm>
        </p:spPr>
        <p:txBody>
          <a:bodyPr>
            <a:normAutofit/>
          </a:bodyPr>
          <a:lstStyle/>
          <a:p>
            <a:r>
              <a:rPr lang="en-SG" b="1" dirty="0"/>
              <a:t>Adding and Subtracting dB, dBm, and </a:t>
            </a:r>
            <a:r>
              <a:rPr lang="en-SG" b="1" dirty="0" err="1"/>
              <a:t>dBi</a:t>
            </a:r>
            <a:endParaRPr lang="en-SG" dirty="0"/>
          </a:p>
        </p:txBody>
      </p:sp>
      <p:sp>
        <p:nvSpPr>
          <p:cNvPr id="3" name="Content Placeholder 2">
            <a:extLst>
              <a:ext uri="{FF2B5EF4-FFF2-40B4-BE49-F238E27FC236}">
                <a16:creationId xmlns:a16="http://schemas.microsoft.com/office/drawing/2014/main" id="{14F01920-6DA1-9787-1DE7-742C27B4F5FA}"/>
              </a:ext>
            </a:extLst>
          </p:cNvPr>
          <p:cNvSpPr>
            <a:spLocks noGrp="1"/>
          </p:cNvSpPr>
          <p:nvPr>
            <p:ph idx="1"/>
          </p:nvPr>
        </p:nvSpPr>
        <p:spPr>
          <a:xfrm>
            <a:off x="689780" y="1660739"/>
            <a:ext cx="10812440" cy="4801144"/>
          </a:xfrm>
        </p:spPr>
        <p:txBody>
          <a:bodyPr>
            <a:normAutofit fontScale="92500"/>
          </a:bodyPr>
          <a:lstStyle/>
          <a:p>
            <a:pPr marL="0" indent="0">
              <a:buNone/>
            </a:pPr>
            <a:r>
              <a:rPr lang="en-SG" sz="4200" b="1" dirty="0"/>
              <a:t>dBm + dBm:</a:t>
            </a:r>
          </a:p>
          <a:p>
            <a:pPr marL="0" indent="0">
              <a:buNone/>
            </a:pPr>
            <a:r>
              <a:rPr lang="en-SG" sz="2600" b="1" dirty="0">
                <a:latin typeface="+mj-lt"/>
              </a:rPr>
              <a:t>Invalid! Powers require linear addition (e.g., 20 dBm + 20 dBm ≠ 40 dBm).</a:t>
            </a:r>
          </a:p>
          <a:p>
            <a:pPr marL="0" indent="0">
              <a:buNone/>
            </a:pPr>
            <a:endParaRPr lang="en-SG" sz="4200" b="1" dirty="0"/>
          </a:p>
          <a:p>
            <a:pPr marL="0" indent="0">
              <a:buNone/>
            </a:pPr>
            <a:r>
              <a:rPr lang="en-SG" sz="4200" b="1" dirty="0" err="1"/>
              <a:t>dBi</a:t>
            </a:r>
            <a:r>
              <a:rPr lang="en-SG" sz="4200" b="1" dirty="0"/>
              <a:t> + </a:t>
            </a:r>
            <a:r>
              <a:rPr lang="en-SG" sz="4200" b="1" dirty="0" err="1"/>
              <a:t>dBi</a:t>
            </a:r>
            <a:r>
              <a:rPr lang="en-SG" sz="4200" b="1" dirty="0"/>
              <a:t>:</a:t>
            </a:r>
          </a:p>
          <a:p>
            <a:pPr marL="0" indent="0">
              <a:buNone/>
            </a:pPr>
            <a:r>
              <a:rPr lang="en-SG" sz="2600" b="1" dirty="0">
                <a:latin typeface="+mj-lt"/>
              </a:rPr>
              <a:t>Antenna gains are not additive (e.g., 3 </a:t>
            </a:r>
            <a:r>
              <a:rPr lang="en-SG" sz="2600" b="1" dirty="0" err="1">
                <a:latin typeface="+mj-lt"/>
              </a:rPr>
              <a:t>dBi</a:t>
            </a:r>
            <a:r>
              <a:rPr lang="en-SG" sz="2600" b="1" dirty="0">
                <a:latin typeface="+mj-lt"/>
              </a:rPr>
              <a:t> + 3 </a:t>
            </a:r>
            <a:r>
              <a:rPr lang="en-SG" sz="2600" b="1" dirty="0" err="1">
                <a:latin typeface="+mj-lt"/>
              </a:rPr>
              <a:t>dBi</a:t>
            </a:r>
            <a:r>
              <a:rPr lang="en-SG" sz="2600" b="1" dirty="0">
                <a:latin typeface="+mj-lt"/>
              </a:rPr>
              <a:t> ≠ 6 </a:t>
            </a:r>
            <a:r>
              <a:rPr lang="en-SG" sz="2600" b="1" dirty="0" err="1">
                <a:latin typeface="+mj-lt"/>
              </a:rPr>
              <a:t>dBi</a:t>
            </a:r>
            <a:r>
              <a:rPr lang="en-SG" sz="2600" b="1" dirty="0">
                <a:latin typeface="+mj-lt"/>
              </a:rPr>
              <a:t>).</a:t>
            </a:r>
          </a:p>
          <a:p>
            <a:pPr marL="0" indent="0">
              <a:buNone/>
            </a:pPr>
            <a:endParaRPr lang="en-SG" sz="4200" b="1" dirty="0"/>
          </a:p>
          <a:p>
            <a:pPr marL="0" indent="0">
              <a:buNone/>
            </a:pPr>
            <a:r>
              <a:rPr lang="en-SG" sz="4200" b="1" dirty="0"/>
              <a:t>Mismatched Contexts:</a:t>
            </a:r>
          </a:p>
          <a:p>
            <a:pPr marL="0" indent="0">
              <a:buNone/>
            </a:pPr>
            <a:r>
              <a:rPr lang="en-SG" sz="2600" b="1" dirty="0">
                <a:latin typeface="+mj-lt"/>
              </a:rPr>
              <a:t>E.g., Adding Rx antenna gain (</a:t>
            </a:r>
            <a:r>
              <a:rPr lang="en-SG" sz="2600" b="1" dirty="0" err="1">
                <a:latin typeface="+mj-lt"/>
              </a:rPr>
              <a:t>dBi</a:t>
            </a:r>
            <a:r>
              <a:rPr lang="en-SG" sz="2600" b="1" dirty="0">
                <a:latin typeface="+mj-lt"/>
              </a:rPr>
              <a:t>) directly to Tx power (dBm) without path loss</a:t>
            </a:r>
            <a:endParaRPr lang="en-SG" sz="2600" dirty="0">
              <a:latin typeface="+mj-lt"/>
            </a:endParaRPr>
          </a:p>
        </p:txBody>
      </p:sp>
      <p:sp>
        <p:nvSpPr>
          <p:cNvPr id="4" name="Footer Placeholder 3">
            <a:extLst>
              <a:ext uri="{FF2B5EF4-FFF2-40B4-BE49-F238E27FC236}">
                <a16:creationId xmlns:a16="http://schemas.microsoft.com/office/drawing/2014/main" id="{7EA0DF4C-F3A6-563D-FFDC-2C226932EDFE}"/>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D0BCC82E-C9BE-A121-B25A-D09E8525B707}"/>
              </a:ext>
            </a:extLst>
          </p:cNvPr>
          <p:cNvSpPr>
            <a:spLocks noGrp="1"/>
          </p:cNvSpPr>
          <p:nvPr>
            <p:ph type="sldNum" sz="quarter" idx="12"/>
          </p:nvPr>
        </p:nvSpPr>
        <p:spPr/>
        <p:txBody>
          <a:bodyPr/>
          <a:lstStyle/>
          <a:p>
            <a:fld id="{687B7451-1438-CB4A-8106-82A64F1C7D7B}" type="slidenum">
              <a:rPr lang="sv-SE" smtClean="0"/>
              <a:pPr/>
              <a:t>18</a:t>
            </a:fld>
            <a:endParaRPr lang="sv-SE" dirty="0"/>
          </a:p>
        </p:txBody>
      </p:sp>
      <p:sp>
        <p:nvSpPr>
          <p:cNvPr id="6" name="AutoShape 2" descr="{\displaystyle \mathrm {SNR} ={\frac {P_{\mathrm {signal} }}{P_{\mathrm {noise} }}},}">
            <a:extLst>
              <a:ext uri="{FF2B5EF4-FFF2-40B4-BE49-F238E27FC236}">
                <a16:creationId xmlns:a16="http://schemas.microsoft.com/office/drawing/2014/main" id="{07FE8514-7273-34B6-664B-3A0085D7F8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220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A4D3D-AC51-E688-7644-042F40DD3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59337-08E2-17AF-05B0-CF5970E7299B}"/>
              </a:ext>
            </a:extLst>
          </p:cNvPr>
          <p:cNvSpPr>
            <a:spLocks noGrp="1"/>
          </p:cNvSpPr>
          <p:nvPr>
            <p:ph type="title"/>
          </p:nvPr>
        </p:nvSpPr>
        <p:spPr>
          <a:xfrm>
            <a:off x="689780" y="440709"/>
            <a:ext cx="10515600" cy="1325563"/>
          </a:xfrm>
        </p:spPr>
        <p:txBody>
          <a:bodyPr>
            <a:normAutofit/>
          </a:bodyPr>
          <a:lstStyle/>
          <a:p>
            <a:r>
              <a:rPr lang="en-US" dirty="0">
                <a:latin typeface="+mn-lt"/>
              </a:rPr>
              <a:t>Wireless link quality and reliability</a:t>
            </a:r>
          </a:p>
        </p:txBody>
      </p:sp>
      <p:sp>
        <p:nvSpPr>
          <p:cNvPr id="3" name="Content Placeholder 2">
            <a:extLst>
              <a:ext uri="{FF2B5EF4-FFF2-40B4-BE49-F238E27FC236}">
                <a16:creationId xmlns:a16="http://schemas.microsoft.com/office/drawing/2014/main" id="{661A2485-BE85-CE39-2BA3-8BB0CDA25427}"/>
              </a:ext>
            </a:extLst>
          </p:cNvPr>
          <p:cNvSpPr>
            <a:spLocks noGrp="1"/>
          </p:cNvSpPr>
          <p:nvPr>
            <p:ph idx="1"/>
          </p:nvPr>
        </p:nvSpPr>
        <p:spPr>
          <a:xfrm>
            <a:off x="689780" y="1766272"/>
            <a:ext cx="10812440" cy="4300678"/>
          </a:xfrm>
        </p:spPr>
        <p:txBody>
          <a:bodyPr>
            <a:normAutofit/>
          </a:bodyPr>
          <a:lstStyle/>
          <a:p>
            <a:r>
              <a:rPr lang="en-US" dirty="0">
                <a:latin typeface="+mj-lt"/>
              </a:rPr>
              <a:t>Link reliability metrics quantify the quality and stability of wireless links</a:t>
            </a:r>
          </a:p>
          <a:p>
            <a:pPr algn="just"/>
            <a:r>
              <a:rPr lang="en-SG" dirty="0">
                <a:latin typeface="+mj-lt"/>
              </a:rPr>
              <a:t>Wireless links are inherently unstable due to interference, multipath fading, and mobility. Reliable communication requires choosing links that offer consistent performance. These metrics aid in designing robust protocols for routing, load balancing, and link adaptation.</a:t>
            </a:r>
          </a:p>
          <a:p>
            <a:pPr lvl="1" algn="just"/>
            <a:r>
              <a:rPr lang="en-SG" dirty="0">
                <a:latin typeface="+mj-lt"/>
              </a:rPr>
              <a:t>Helps in routing decisions, optimizing network performance, and improving communication reliability among other uses</a:t>
            </a:r>
          </a:p>
          <a:p>
            <a:pPr lvl="1" algn="just"/>
            <a:r>
              <a:rPr lang="en-SG" dirty="0">
                <a:latin typeface="+mj-lt"/>
              </a:rPr>
              <a:t>From application perspective, no buffering, less latency etc</a:t>
            </a: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34D7C51C-01C0-F1C9-4FEA-431D0802D5BB}"/>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358ABD6-B008-255D-6E98-8FF2B516C179}"/>
              </a:ext>
            </a:extLst>
          </p:cNvPr>
          <p:cNvSpPr>
            <a:spLocks noGrp="1"/>
          </p:cNvSpPr>
          <p:nvPr>
            <p:ph type="sldNum" sz="quarter" idx="12"/>
          </p:nvPr>
        </p:nvSpPr>
        <p:spPr/>
        <p:txBody>
          <a:bodyPr/>
          <a:lstStyle/>
          <a:p>
            <a:fld id="{687B7451-1438-CB4A-8106-82A64F1C7D7B}" type="slidenum">
              <a:rPr lang="sv-SE" smtClean="0"/>
              <a:pPr/>
              <a:t>19</a:t>
            </a:fld>
            <a:endParaRPr lang="sv-SE" dirty="0"/>
          </a:p>
        </p:txBody>
      </p:sp>
      <p:sp>
        <p:nvSpPr>
          <p:cNvPr id="6" name="AutoShape 2" descr="{\displaystyle \mathrm {SNR} ={\frac {P_{\mathrm {signal} }}{P_{\mathrm {noise} }}},}">
            <a:extLst>
              <a:ext uri="{FF2B5EF4-FFF2-40B4-BE49-F238E27FC236}">
                <a16:creationId xmlns:a16="http://schemas.microsoft.com/office/drawing/2014/main" id="{78A9A27D-5C4F-79B2-354A-F12A4B60A5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200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2022689"/>
            <a:ext cx="11353800" cy="2534798"/>
          </a:xfrm>
        </p:spPr>
        <p:txBody>
          <a:bodyPr>
            <a:normAutofit/>
          </a:bodyPr>
          <a:lstStyle/>
          <a:p>
            <a:r>
              <a:rPr lang="en-SG" sz="3200" b="1"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b="1" dirty="0">
                <a:solidFill>
                  <a:srgbClr val="0E0E0E"/>
                </a:solidFill>
                <a:effectLst/>
                <a:latin typeface="+mj-lt"/>
              </a:rPr>
              <a:t>Modulation Basics</a:t>
            </a:r>
            <a:endParaRPr lang="en-SG" dirty="0">
              <a:solidFill>
                <a:srgbClr val="0E0E0E"/>
              </a:solidFill>
              <a:effectLst/>
              <a:latin typeface="+mj-lt"/>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A092-7F09-DAD5-2443-DBC257C53B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FC0C1-CFDB-FA0B-80E1-1EE7884B1726}"/>
              </a:ext>
            </a:extLst>
          </p:cNvPr>
          <p:cNvSpPr>
            <a:spLocks noGrp="1"/>
          </p:cNvSpPr>
          <p:nvPr>
            <p:ph type="title"/>
          </p:nvPr>
        </p:nvSpPr>
        <p:spPr>
          <a:xfrm>
            <a:off x="689780" y="440709"/>
            <a:ext cx="10515600" cy="1325563"/>
          </a:xfrm>
        </p:spPr>
        <p:txBody>
          <a:bodyPr>
            <a:normAutofit/>
          </a:bodyPr>
          <a:lstStyle/>
          <a:p>
            <a:r>
              <a:rPr lang="en-US" dirty="0">
                <a:latin typeface="+mn-lt"/>
              </a:rPr>
              <a:t>Wireless link quality and reliability</a:t>
            </a:r>
          </a:p>
        </p:txBody>
      </p:sp>
      <p:sp>
        <p:nvSpPr>
          <p:cNvPr id="3" name="Content Placeholder 2">
            <a:extLst>
              <a:ext uri="{FF2B5EF4-FFF2-40B4-BE49-F238E27FC236}">
                <a16:creationId xmlns:a16="http://schemas.microsoft.com/office/drawing/2014/main" id="{A3DD384E-F431-5915-4AAC-0F39B1DBC8BB}"/>
              </a:ext>
            </a:extLst>
          </p:cNvPr>
          <p:cNvSpPr>
            <a:spLocks noGrp="1"/>
          </p:cNvSpPr>
          <p:nvPr>
            <p:ph idx="1"/>
          </p:nvPr>
        </p:nvSpPr>
        <p:spPr>
          <a:xfrm>
            <a:off x="689780" y="1766272"/>
            <a:ext cx="10812440" cy="4279686"/>
          </a:xfrm>
        </p:spPr>
        <p:txBody>
          <a:bodyPr>
            <a:normAutofit/>
          </a:bodyPr>
          <a:lstStyle/>
          <a:p>
            <a:pPr marL="0" indent="0">
              <a:buNone/>
            </a:pPr>
            <a:r>
              <a:rPr lang="en-US" dirty="0">
                <a:latin typeface="+mj-lt"/>
              </a:rPr>
              <a:t>Important link quality metrics that we consider in wireless networking:</a:t>
            </a:r>
          </a:p>
          <a:p>
            <a:pPr marL="0" indent="0">
              <a:buNone/>
            </a:pPr>
            <a:endParaRPr lang="en-US" dirty="0">
              <a:latin typeface="+mj-lt"/>
            </a:endParaRPr>
          </a:p>
          <a:p>
            <a:pPr lvl="1"/>
            <a:r>
              <a:rPr lang="en-SG" b="1" dirty="0">
                <a:latin typeface="+mj-lt"/>
              </a:rPr>
              <a:t>Packet Delivery Ratio (PDR):</a:t>
            </a:r>
            <a:r>
              <a:rPr lang="en-SG" dirty="0">
                <a:latin typeface="+mj-lt"/>
              </a:rPr>
              <a:t> Ratio of received packets to transmitted packets</a:t>
            </a:r>
          </a:p>
          <a:p>
            <a:pPr lvl="1"/>
            <a:r>
              <a:rPr lang="en-SG" b="1" dirty="0">
                <a:latin typeface="+mj-lt"/>
              </a:rPr>
              <a:t>Bit Error Rate (BER):</a:t>
            </a:r>
            <a:r>
              <a:rPr lang="en-SG" dirty="0">
                <a:latin typeface="+mj-lt"/>
              </a:rPr>
              <a:t> Measures the number of bit errors per unit time</a:t>
            </a:r>
          </a:p>
          <a:p>
            <a:pPr lvl="1"/>
            <a:r>
              <a:rPr lang="en-SG" b="1" dirty="0">
                <a:latin typeface="+mj-lt"/>
              </a:rPr>
              <a:t>Signal-to-Noise Ratio (SNR):</a:t>
            </a:r>
            <a:r>
              <a:rPr lang="en-SG" dirty="0">
                <a:latin typeface="+mj-lt"/>
              </a:rPr>
              <a:t> Higher SNR indicates better link quality</a:t>
            </a:r>
          </a:p>
          <a:p>
            <a:pPr lvl="1"/>
            <a:r>
              <a:rPr lang="en-SG" b="1" dirty="0">
                <a:latin typeface="+mj-lt"/>
              </a:rPr>
              <a:t>Expected Transmission Count (ETX):</a:t>
            </a:r>
            <a:r>
              <a:rPr lang="en-SG" dirty="0">
                <a:latin typeface="+mj-lt"/>
              </a:rPr>
              <a:t> Predicts the number of transmissions required for successful delivery</a:t>
            </a:r>
          </a:p>
          <a:p>
            <a:pPr marL="0" indent="0">
              <a:buNone/>
            </a:pPr>
            <a:endParaRPr lang="en-US" dirty="0">
              <a:latin typeface="+mj-lt"/>
            </a:endParaRPr>
          </a:p>
          <a:p>
            <a:endParaRPr lang="en-SG" dirty="0">
              <a:latin typeface="+mj-lt"/>
            </a:endParaRPr>
          </a:p>
          <a:p>
            <a:endParaRPr lang="en-SG" dirty="0">
              <a:latin typeface="+mj-lt"/>
            </a:endParaRPr>
          </a:p>
          <a:p>
            <a:endParaRPr lang="en-US" dirty="0">
              <a:latin typeface="+mj-lt"/>
            </a:endParaRPr>
          </a:p>
        </p:txBody>
      </p:sp>
      <p:sp>
        <p:nvSpPr>
          <p:cNvPr id="4" name="Footer Placeholder 3">
            <a:extLst>
              <a:ext uri="{FF2B5EF4-FFF2-40B4-BE49-F238E27FC236}">
                <a16:creationId xmlns:a16="http://schemas.microsoft.com/office/drawing/2014/main" id="{6E341C84-D094-7083-0BA1-08F39EEBB681}"/>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63071C7B-216C-4CFE-8594-193B7D471899}"/>
              </a:ext>
            </a:extLst>
          </p:cNvPr>
          <p:cNvSpPr>
            <a:spLocks noGrp="1"/>
          </p:cNvSpPr>
          <p:nvPr>
            <p:ph type="sldNum" sz="quarter" idx="12"/>
          </p:nvPr>
        </p:nvSpPr>
        <p:spPr/>
        <p:txBody>
          <a:bodyPr/>
          <a:lstStyle/>
          <a:p>
            <a:fld id="{687B7451-1438-CB4A-8106-82A64F1C7D7B}" type="slidenum">
              <a:rPr lang="sv-SE" smtClean="0"/>
              <a:pPr/>
              <a:t>20</a:t>
            </a:fld>
            <a:endParaRPr lang="sv-SE" dirty="0"/>
          </a:p>
        </p:txBody>
      </p:sp>
      <p:sp>
        <p:nvSpPr>
          <p:cNvPr id="6" name="AutoShape 2" descr="{\displaystyle \mathrm {SNR} ={\frac {P_{\mathrm {signal} }}{P_{\mathrm {noise} }}},}">
            <a:extLst>
              <a:ext uri="{FF2B5EF4-FFF2-40B4-BE49-F238E27FC236}">
                <a16:creationId xmlns:a16="http://schemas.microsoft.com/office/drawing/2014/main" id="{8DFEDF69-ECE0-5035-73D9-69B862A065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65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B003-093C-FE51-2CB8-D57033C60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AF312-4C58-249C-B284-95BDAAF6E7DF}"/>
              </a:ext>
            </a:extLst>
          </p:cNvPr>
          <p:cNvSpPr>
            <a:spLocks noGrp="1"/>
          </p:cNvSpPr>
          <p:nvPr>
            <p:ph type="title"/>
          </p:nvPr>
        </p:nvSpPr>
        <p:spPr>
          <a:xfrm>
            <a:off x="689780" y="440709"/>
            <a:ext cx="10515600" cy="1325563"/>
          </a:xfrm>
        </p:spPr>
        <p:txBody>
          <a:bodyPr>
            <a:normAutofit/>
          </a:bodyPr>
          <a:lstStyle/>
          <a:p>
            <a:r>
              <a:rPr lang="en-SG" dirty="0">
                <a:latin typeface="+mn-lt"/>
              </a:rPr>
              <a:t>Packet Delivery Ratio (PDR)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02EF6A-01E0-4C55-67A2-D5867FEF4D91}"/>
                  </a:ext>
                </a:extLst>
              </p:cNvPr>
              <p:cNvSpPr>
                <a:spLocks noGrp="1"/>
              </p:cNvSpPr>
              <p:nvPr>
                <p:ph idx="1"/>
              </p:nvPr>
            </p:nvSpPr>
            <p:spPr>
              <a:xfrm>
                <a:off x="689780" y="1749118"/>
                <a:ext cx="10812440" cy="4607232"/>
              </a:xfrm>
            </p:spPr>
            <p:txBody>
              <a:bodyPr>
                <a:normAutofit/>
              </a:bodyPr>
              <a:lstStyle/>
              <a:p>
                <a:r>
                  <a:rPr lang="en-SG" dirty="0">
                    <a:latin typeface="+mj-lt"/>
                  </a:rPr>
                  <a:t>Ratio of successfully received packets to transmitted packets. </a:t>
                </a:r>
              </a:p>
              <a:p>
                <a:r>
                  <a:rPr lang="en-SG" dirty="0">
                    <a:latin typeface="+mj-lt"/>
                  </a:rPr>
                  <a:t>Measures network reliability</a:t>
                </a:r>
              </a:p>
              <a:p>
                <a:pPr marL="0" indent="0">
                  <a:buNone/>
                </a:pPr>
                <a:endParaRPr lang="en-SG" dirty="0">
                  <a:latin typeface="+mj-lt"/>
                </a:endParaRPr>
              </a:p>
              <a:p>
                <a:pPr marL="0" indent="0" algn="ctr">
                  <a:buNone/>
                </a:pPr>
                <a:r>
                  <a:rPr lang="en-SG" dirty="0">
                    <a:latin typeface="+mj-lt"/>
                  </a:rPr>
                  <a:t>PDR = </a:t>
                </a:r>
                <a14:m>
                  <m:oMath xmlns:m="http://schemas.openxmlformats.org/officeDocument/2006/math">
                    <m:f>
                      <m:fPr>
                        <m:ctrlPr>
                          <a:rPr lang="en-SG" i="1" smtClean="0">
                            <a:latin typeface="Cambria Math" panose="02040503050406030204" pitchFamily="18" charset="0"/>
                          </a:rPr>
                        </m:ctrlPr>
                      </m:fPr>
                      <m:num>
                        <m:r>
                          <a:rPr lang="en-US" b="0" i="1" smtClean="0">
                            <a:latin typeface="Cambria Math" panose="02040503050406030204" pitchFamily="18" charset="0"/>
                          </a:rPr>
                          <m:t>𝑅𝑒𝑐𝑒𝑖𝑣𝑒𝑑</m:t>
                        </m:r>
                        <m:r>
                          <a:rPr lang="en-US" b="0" i="1" smtClean="0">
                            <a:latin typeface="Cambria Math" panose="02040503050406030204" pitchFamily="18" charset="0"/>
                          </a:rPr>
                          <m:t> </m:t>
                        </m:r>
                        <m:r>
                          <a:rPr lang="en-US" b="0" i="1" smtClean="0">
                            <a:latin typeface="Cambria Math" panose="02040503050406030204" pitchFamily="18" charset="0"/>
                          </a:rPr>
                          <m:t>𝑃𝑎𝑐𝑘𝑒𝑡𝑠</m:t>
                        </m:r>
                      </m:num>
                      <m:den>
                        <m:r>
                          <a:rPr lang="en-US" b="0" i="1" smtClean="0">
                            <a:latin typeface="Cambria Math" panose="02040503050406030204" pitchFamily="18" charset="0"/>
                          </a:rPr>
                          <m:t>𝑇𝑟𝑎𝑛𝑠𝑚𝑖𝑡𝑡𝑒𝑑</m:t>
                        </m:r>
                        <m:r>
                          <a:rPr lang="en-US" b="0" i="1" smtClean="0">
                            <a:latin typeface="Cambria Math" panose="02040503050406030204" pitchFamily="18" charset="0"/>
                          </a:rPr>
                          <m:t> </m:t>
                        </m:r>
                        <m:r>
                          <a:rPr lang="en-US" b="0" i="1" smtClean="0">
                            <a:latin typeface="Cambria Math" panose="02040503050406030204" pitchFamily="18" charset="0"/>
                          </a:rPr>
                          <m:t>𝑃𝑎𝑐𝑘𝑒𝑡𝑠</m:t>
                        </m:r>
                      </m:den>
                    </m:f>
                  </m:oMath>
                </a14:m>
                <a:r>
                  <a:rPr lang="en-SG" dirty="0">
                    <a:latin typeface="+mj-lt"/>
                  </a:rPr>
                  <a:t> X 100</a:t>
                </a:r>
              </a:p>
              <a:p>
                <a:pPr marL="0" indent="0">
                  <a:buNone/>
                </a:pPr>
                <a:endParaRPr lang="en-SG" dirty="0">
                  <a:latin typeface="+mj-lt"/>
                </a:endParaRPr>
              </a:p>
              <a:p>
                <a:pPr marL="0" indent="0">
                  <a:buNone/>
                </a:pPr>
                <a:endParaRPr lang="en-SG" b="1" dirty="0">
                  <a:latin typeface="+mj-lt"/>
                </a:endParaRPr>
              </a:p>
              <a:p>
                <a:r>
                  <a:rPr lang="en-SG" b="1" dirty="0">
                    <a:latin typeface="+mj-lt"/>
                  </a:rPr>
                  <a:t>Significance: </a:t>
                </a:r>
                <a:r>
                  <a:rPr lang="en-SG" dirty="0">
                    <a:latin typeface="+mj-lt"/>
                  </a:rPr>
                  <a:t>Higher PDR indicates better link quality, Low PDR suggests congestion, interference, or poor connectivity</a:t>
                </a:r>
              </a:p>
              <a:p>
                <a:endParaRPr lang="en-SG" dirty="0">
                  <a:latin typeface="+mj-lt"/>
                </a:endParaRPr>
              </a:p>
              <a:p>
                <a:endParaRPr lang="en-SG"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A902EF6A-01E0-4C55-67A2-D5867FEF4D91}"/>
                  </a:ext>
                </a:extLst>
              </p:cNvPr>
              <p:cNvSpPr>
                <a:spLocks noGrp="1" noRot="1" noChangeAspect="1" noMove="1" noResize="1" noEditPoints="1" noAdjustHandles="1" noChangeArrowheads="1" noChangeShapeType="1" noTextEdit="1"/>
              </p:cNvSpPr>
              <p:nvPr>
                <p:ph idx="1"/>
              </p:nvPr>
            </p:nvSpPr>
            <p:spPr>
              <a:xfrm>
                <a:off x="689780" y="1749118"/>
                <a:ext cx="10812440" cy="4607232"/>
              </a:xfrm>
              <a:blipFill>
                <a:blip r:embed="rId2"/>
                <a:stretch>
                  <a:fillRect l="-1056" t="-219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503506E-A17F-42D2-388D-4C8A39C7DBA6}"/>
              </a:ext>
            </a:extLst>
          </p:cNvPr>
          <p:cNvSpPr>
            <a:spLocks noGrp="1"/>
          </p:cNvSpPr>
          <p:nvPr>
            <p:ph type="sldNum" sz="quarter" idx="12"/>
          </p:nvPr>
        </p:nvSpPr>
        <p:spPr/>
        <p:txBody>
          <a:bodyPr/>
          <a:lstStyle/>
          <a:p>
            <a:fld id="{687B7451-1438-CB4A-8106-82A64F1C7D7B}" type="slidenum">
              <a:rPr lang="sv-SE" smtClean="0"/>
              <a:pPr/>
              <a:t>21</a:t>
            </a:fld>
            <a:endParaRPr lang="sv-SE" dirty="0"/>
          </a:p>
        </p:txBody>
      </p:sp>
      <p:sp>
        <p:nvSpPr>
          <p:cNvPr id="6" name="AutoShape 2" descr="{\displaystyle \mathrm {SNR} ={\frac {P_{\mathrm {signal} }}{P_{\mathrm {noise} }}},}">
            <a:extLst>
              <a:ext uri="{FF2B5EF4-FFF2-40B4-BE49-F238E27FC236}">
                <a16:creationId xmlns:a16="http://schemas.microsoft.com/office/drawing/2014/main" id="{12164DE1-BE62-687C-E88A-A30E48D71C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28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3E85-AD85-8A50-94E9-FE77F3017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DB1AB-2EA5-AD5B-F6FE-B2FC31047F79}"/>
              </a:ext>
            </a:extLst>
          </p:cNvPr>
          <p:cNvSpPr>
            <a:spLocks noGrp="1"/>
          </p:cNvSpPr>
          <p:nvPr>
            <p:ph type="title"/>
          </p:nvPr>
        </p:nvSpPr>
        <p:spPr>
          <a:xfrm>
            <a:off x="689780" y="440709"/>
            <a:ext cx="10515600" cy="1325563"/>
          </a:xfrm>
        </p:spPr>
        <p:txBody>
          <a:bodyPr>
            <a:normAutofit/>
          </a:bodyPr>
          <a:lstStyle/>
          <a:p>
            <a:r>
              <a:rPr lang="en-SG" dirty="0">
                <a:latin typeface="+mn-lt"/>
              </a:rPr>
              <a:t>Examples</a:t>
            </a:r>
          </a:p>
        </p:txBody>
      </p:sp>
      <p:sp>
        <p:nvSpPr>
          <p:cNvPr id="3" name="Content Placeholder 2">
            <a:extLst>
              <a:ext uri="{FF2B5EF4-FFF2-40B4-BE49-F238E27FC236}">
                <a16:creationId xmlns:a16="http://schemas.microsoft.com/office/drawing/2014/main" id="{945F64F6-8F9B-738A-6154-886F4E1D59AA}"/>
              </a:ext>
            </a:extLst>
          </p:cNvPr>
          <p:cNvSpPr>
            <a:spLocks noGrp="1"/>
          </p:cNvSpPr>
          <p:nvPr>
            <p:ph idx="1"/>
          </p:nvPr>
        </p:nvSpPr>
        <p:spPr>
          <a:xfrm>
            <a:off x="792991" y="1766272"/>
            <a:ext cx="10910817" cy="1325563"/>
          </a:xfrm>
        </p:spPr>
        <p:txBody>
          <a:bodyPr>
            <a:normAutofit/>
          </a:bodyPr>
          <a:lstStyle/>
          <a:p>
            <a:pPr marL="0" indent="0">
              <a:buNone/>
            </a:pPr>
            <a:r>
              <a:rPr lang="en-SG" b="1" dirty="0">
                <a:latin typeface="+mj-lt"/>
              </a:rPr>
              <a:t>Question: </a:t>
            </a:r>
            <a:r>
              <a:rPr lang="en-SG" dirty="0">
                <a:latin typeface="+mj-lt"/>
              </a:rPr>
              <a:t>A sensor node transmits </a:t>
            </a:r>
            <a:r>
              <a:rPr lang="en-SG" b="1" dirty="0">
                <a:latin typeface="+mj-lt"/>
              </a:rPr>
              <a:t>1000 packets</a:t>
            </a:r>
            <a:r>
              <a:rPr lang="en-SG" dirty="0">
                <a:latin typeface="+mj-lt"/>
              </a:rPr>
              <a:t>, and the receiver successfully gets </a:t>
            </a:r>
            <a:r>
              <a:rPr lang="en-SG" b="1" dirty="0">
                <a:latin typeface="+mj-lt"/>
              </a:rPr>
              <a:t>900? What is the PDR?</a:t>
            </a: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968D0A42-88B5-8535-E4DE-061599D1075F}"/>
              </a:ext>
            </a:extLst>
          </p:cNvPr>
          <p:cNvSpPr>
            <a:spLocks noGrp="1"/>
          </p:cNvSpPr>
          <p:nvPr>
            <p:ph type="sldNum" sz="quarter" idx="12"/>
          </p:nvPr>
        </p:nvSpPr>
        <p:spPr/>
        <p:txBody>
          <a:bodyPr/>
          <a:lstStyle/>
          <a:p>
            <a:fld id="{687B7451-1438-CB4A-8106-82A64F1C7D7B}" type="slidenum">
              <a:rPr lang="sv-SE" smtClean="0"/>
              <a:pPr/>
              <a:t>22</a:t>
            </a:fld>
            <a:endParaRPr lang="sv-SE" dirty="0"/>
          </a:p>
        </p:txBody>
      </p:sp>
      <p:sp>
        <p:nvSpPr>
          <p:cNvPr id="6" name="AutoShape 2" descr="{\displaystyle \mathrm {SNR} ={\frac {P_{\mathrm {signal} }}{P_{\mathrm {noise} }}},}">
            <a:extLst>
              <a:ext uri="{FF2B5EF4-FFF2-40B4-BE49-F238E27FC236}">
                <a16:creationId xmlns:a16="http://schemas.microsoft.com/office/drawing/2014/main" id="{135E9A7A-32E2-FD5C-38A1-F7F0AEFF07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3133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FE2E-2DE8-412D-60D0-0B89CC7DE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F9F05-7387-A8B9-0795-E906B7E02F13}"/>
              </a:ext>
            </a:extLst>
          </p:cNvPr>
          <p:cNvSpPr>
            <a:spLocks noGrp="1"/>
          </p:cNvSpPr>
          <p:nvPr>
            <p:ph type="title"/>
          </p:nvPr>
        </p:nvSpPr>
        <p:spPr>
          <a:xfrm>
            <a:off x="689780" y="440709"/>
            <a:ext cx="10515600" cy="1325563"/>
          </a:xfrm>
        </p:spPr>
        <p:txBody>
          <a:bodyPr>
            <a:normAutofit/>
          </a:bodyPr>
          <a:lstStyle/>
          <a:p>
            <a:r>
              <a:rPr lang="en-SG" dirty="0">
                <a:latin typeface="+mn-lt"/>
              </a:rPr>
              <a:t>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280229-E631-8F58-895F-6DFE3B4A7191}"/>
                  </a:ext>
                </a:extLst>
              </p:cNvPr>
              <p:cNvSpPr>
                <a:spLocks noGrp="1"/>
              </p:cNvSpPr>
              <p:nvPr>
                <p:ph idx="1"/>
              </p:nvPr>
            </p:nvSpPr>
            <p:spPr>
              <a:xfrm>
                <a:off x="792991" y="1766272"/>
                <a:ext cx="10910817" cy="3228809"/>
              </a:xfrm>
            </p:spPr>
            <p:txBody>
              <a:bodyPr>
                <a:normAutofit/>
              </a:bodyPr>
              <a:lstStyle/>
              <a:p>
                <a:pPr marL="0" indent="0">
                  <a:buNone/>
                </a:pPr>
                <a:r>
                  <a:rPr lang="en-SG" b="1" dirty="0">
                    <a:latin typeface="+mj-lt"/>
                  </a:rPr>
                  <a:t>Question: </a:t>
                </a:r>
                <a:r>
                  <a:rPr lang="en-SG" dirty="0">
                    <a:latin typeface="+mj-lt"/>
                  </a:rPr>
                  <a:t>A sensor node transmits </a:t>
                </a:r>
                <a:r>
                  <a:rPr lang="en-SG" b="1" dirty="0">
                    <a:latin typeface="+mj-lt"/>
                  </a:rPr>
                  <a:t>1000 packets</a:t>
                </a:r>
                <a:r>
                  <a:rPr lang="en-SG" dirty="0">
                    <a:latin typeface="+mj-lt"/>
                  </a:rPr>
                  <a:t>, and the receiver successfully gets </a:t>
                </a:r>
                <a:r>
                  <a:rPr lang="en-SG" b="1" dirty="0">
                    <a:latin typeface="+mj-lt"/>
                  </a:rPr>
                  <a:t>900? What is the PDR?</a:t>
                </a:r>
              </a:p>
              <a:p>
                <a:pPr marL="0" indent="0">
                  <a:buNone/>
                </a:pPr>
                <a:endParaRPr lang="en-SG" b="1" dirty="0">
                  <a:latin typeface="+mj-lt"/>
                </a:endParaRPr>
              </a:p>
              <a:p>
                <a:pPr marL="0" indent="0">
                  <a:buNone/>
                </a:pPr>
                <a:r>
                  <a:rPr lang="en-SG" b="1" dirty="0">
                    <a:latin typeface="+mj-lt"/>
                  </a:rPr>
                  <a:t>Answer:</a:t>
                </a:r>
              </a:p>
              <a:p>
                <a:pPr marL="0" indent="0">
                  <a:buNone/>
                </a:pPr>
                <a:r>
                  <a:rPr lang="en-SG" b="1" dirty="0">
                    <a:latin typeface="+mj-lt"/>
                  </a:rPr>
                  <a:t>			PDR = </a:t>
                </a:r>
                <a14:m>
                  <m:oMath xmlns:m="http://schemas.openxmlformats.org/officeDocument/2006/math">
                    <m:f>
                      <m:fPr>
                        <m:ctrlPr>
                          <a:rPr lang="en-SG" b="1" i="1" smtClean="0">
                            <a:latin typeface="Cambria Math" panose="02040503050406030204" pitchFamily="18" charset="0"/>
                          </a:rPr>
                        </m:ctrlPr>
                      </m:fPr>
                      <m:num>
                        <m:r>
                          <a:rPr lang="en-US" b="1" i="1" smtClean="0">
                            <a:latin typeface="Cambria Math" panose="02040503050406030204" pitchFamily="18" charset="0"/>
                          </a:rPr>
                          <m:t>𝟗𝟎𝟎</m:t>
                        </m:r>
                      </m:num>
                      <m:den>
                        <m:r>
                          <a:rPr lang="en-US" b="1" i="1" smtClean="0">
                            <a:latin typeface="Cambria Math" panose="02040503050406030204" pitchFamily="18" charset="0"/>
                          </a:rPr>
                          <m:t>𝟏𝟎𝟎𝟎</m:t>
                        </m:r>
                      </m:den>
                    </m:f>
                  </m:oMath>
                </a14:m>
                <a:r>
                  <a:rPr lang="en-SG" dirty="0">
                    <a:latin typeface="+mj-lt"/>
                  </a:rPr>
                  <a:t> X 100 = 90%</a:t>
                </a: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D5280229-E631-8F58-895F-6DFE3B4A7191}"/>
                  </a:ext>
                </a:extLst>
              </p:cNvPr>
              <p:cNvSpPr>
                <a:spLocks noGrp="1" noRot="1" noChangeAspect="1" noMove="1" noResize="1" noEditPoints="1" noAdjustHandles="1" noChangeArrowheads="1" noChangeShapeType="1" noTextEdit="1"/>
              </p:cNvSpPr>
              <p:nvPr>
                <p:ph idx="1"/>
              </p:nvPr>
            </p:nvSpPr>
            <p:spPr>
              <a:xfrm>
                <a:off x="792991" y="1766272"/>
                <a:ext cx="10910817" cy="3228809"/>
              </a:xfrm>
              <a:blipFill>
                <a:blip r:embed="rId2"/>
                <a:stretch>
                  <a:fillRect l="-1163" t="-31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BE13215-AC56-EF7C-EB2C-38DBA656FF50}"/>
              </a:ext>
            </a:extLst>
          </p:cNvPr>
          <p:cNvSpPr>
            <a:spLocks noGrp="1"/>
          </p:cNvSpPr>
          <p:nvPr>
            <p:ph type="sldNum" sz="quarter" idx="12"/>
          </p:nvPr>
        </p:nvSpPr>
        <p:spPr/>
        <p:txBody>
          <a:bodyPr/>
          <a:lstStyle/>
          <a:p>
            <a:fld id="{687B7451-1438-CB4A-8106-82A64F1C7D7B}" type="slidenum">
              <a:rPr lang="sv-SE" smtClean="0"/>
              <a:pPr/>
              <a:t>23</a:t>
            </a:fld>
            <a:endParaRPr lang="sv-SE" dirty="0"/>
          </a:p>
        </p:txBody>
      </p:sp>
      <p:sp>
        <p:nvSpPr>
          <p:cNvPr id="6" name="AutoShape 2" descr="{\displaystyle \mathrm {SNR} ={\frac {P_{\mathrm {signal} }}{P_{\mathrm {noise} }}},}">
            <a:extLst>
              <a:ext uri="{FF2B5EF4-FFF2-40B4-BE49-F238E27FC236}">
                <a16:creationId xmlns:a16="http://schemas.microsoft.com/office/drawing/2014/main" id="{0D9BEEB4-F250-1A61-C19C-7F0BA6BC61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5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096D-FF23-39C5-6B27-75D90D486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00C5F-3957-F08D-1EB2-7C4E2574CC2B}"/>
              </a:ext>
            </a:extLst>
          </p:cNvPr>
          <p:cNvSpPr>
            <a:spLocks noGrp="1"/>
          </p:cNvSpPr>
          <p:nvPr>
            <p:ph type="title"/>
          </p:nvPr>
        </p:nvSpPr>
        <p:spPr>
          <a:xfrm>
            <a:off x="689780" y="440709"/>
            <a:ext cx="10515600" cy="1325563"/>
          </a:xfrm>
        </p:spPr>
        <p:txBody>
          <a:bodyPr>
            <a:normAutofit/>
          </a:bodyPr>
          <a:lstStyle/>
          <a:p>
            <a:r>
              <a:rPr lang="en-SG" dirty="0">
                <a:latin typeface="+mn-lt"/>
              </a:rPr>
              <a:t>Bit Error Rate (BER)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E51D9D-5363-472B-461D-956C1CED482A}"/>
                  </a:ext>
                </a:extLst>
              </p:cNvPr>
              <p:cNvSpPr>
                <a:spLocks noGrp="1"/>
              </p:cNvSpPr>
              <p:nvPr>
                <p:ph idx="1"/>
              </p:nvPr>
            </p:nvSpPr>
            <p:spPr>
              <a:xfrm>
                <a:off x="689780" y="1777054"/>
                <a:ext cx="10812440" cy="4607232"/>
              </a:xfrm>
            </p:spPr>
            <p:txBody>
              <a:bodyPr>
                <a:normAutofit lnSpcReduction="10000"/>
              </a:bodyPr>
              <a:lstStyle/>
              <a:p>
                <a:r>
                  <a:rPr lang="en-SG" dirty="0">
                    <a:latin typeface="+mj-lt"/>
                  </a:rPr>
                  <a:t>Ratio of bits received in error to the total transmitted bits</a:t>
                </a:r>
              </a:p>
              <a:p>
                <a:r>
                  <a:rPr lang="en-SG" sz="3000" dirty="0">
                    <a:latin typeface="+mj-lt"/>
                  </a:rPr>
                  <a:t>Indicates transmission quality at the physical layer.</a:t>
                </a:r>
              </a:p>
              <a:p>
                <a:pPr marL="0" indent="0">
                  <a:buNone/>
                </a:pPr>
                <a:endParaRPr lang="en-SG" dirty="0">
                  <a:latin typeface="+mj-lt"/>
                </a:endParaRPr>
              </a:p>
              <a:p>
                <a:pPr marL="0" indent="0">
                  <a:buNone/>
                </a:pPr>
                <a:endParaRPr lang="en-SG" dirty="0">
                  <a:latin typeface="+mj-lt"/>
                </a:endParaRPr>
              </a:p>
              <a:p>
                <a:pPr marL="0" indent="0" algn="ctr">
                  <a:buNone/>
                </a:pPr>
                <a:r>
                  <a:rPr lang="en-SG" dirty="0">
                    <a:latin typeface="+mj-lt"/>
                  </a:rPr>
                  <a:t>BER = </a:t>
                </a:r>
                <a14:m>
                  <m:oMath xmlns:m="http://schemas.openxmlformats.org/officeDocument/2006/math">
                    <m:f>
                      <m:fPr>
                        <m:ctrlPr>
                          <a:rPr lang="en-SG" i="1" smtClean="0">
                            <a:latin typeface="Cambria Math" panose="02040503050406030204" pitchFamily="18" charset="0"/>
                          </a:rPr>
                        </m:ctrlPr>
                      </m:fPr>
                      <m:num>
                        <m:r>
                          <a:rPr lang="en-US" b="0" i="1" smtClean="0">
                            <a:latin typeface="Cambria Math" panose="02040503050406030204" pitchFamily="18" charset="0"/>
                          </a:rPr>
                          <m:t>𝐸𝑟𝑟𝑜𝑟𝑒𝑑</m:t>
                        </m:r>
                        <m:r>
                          <a:rPr lang="en-US" b="0" i="1" smtClean="0">
                            <a:latin typeface="Cambria Math" panose="02040503050406030204" pitchFamily="18" charset="0"/>
                          </a:rPr>
                          <m:t> </m:t>
                        </m:r>
                        <m:r>
                          <a:rPr lang="en-US" b="0" i="1" smtClean="0">
                            <a:latin typeface="Cambria Math" panose="02040503050406030204" pitchFamily="18" charset="0"/>
                          </a:rPr>
                          <m:t>𝐵𝑖𝑡𝑠</m:t>
                        </m:r>
                      </m:num>
                      <m:den>
                        <m:r>
                          <a:rPr lang="en-US" b="0" i="1" smtClean="0">
                            <a:latin typeface="Cambria Math" panose="02040503050406030204" pitchFamily="18" charset="0"/>
                          </a:rPr>
                          <m:t>𝑇</m:t>
                        </m:r>
                        <m:r>
                          <a:rPr lang="en-US" b="0" i="1" smtClean="0">
                            <a:latin typeface="Cambria Math" panose="02040503050406030204" pitchFamily="18" charset="0"/>
                          </a:rPr>
                          <m:t>𝑜𝑡𝑎𝑙</m:t>
                        </m:r>
                        <m:r>
                          <a:rPr lang="en-US" b="0" i="1" smtClean="0">
                            <a:latin typeface="Cambria Math" panose="02040503050406030204" pitchFamily="18" charset="0"/>
                          </a:rPr>
                          <m:t> </m:t>
                        </m:r>
                        <m:r>
                          <a:rPr lang="en-US" b="0" i="1" smtClean="0">
                            <a:latin typeface="Cambria Math" panose="02040503050406030204" pitchFamily="18" charset="0"/>
                          </a:rPr>
                          <m:t>𝐵𝑖𝑡𝑠</m:t>
                        </m:r>
                        <m:r>
                          <a:rPr lang="en-US" b="0" i="1" smtClean="0">
                            <a:latin typeface="Cambria Math" panose="02040503050406030204" pitchFamily="18" charset="0"/>
                          </a:rPr>
                          <m:t> </m:t>
                        </m:r>
                        <m:r>
                          <a:rPr lang="en-US" b="0" i="1" smtClean="0">
                            <a:latin typeface="Cambria Math" panose="02040503050406030204" pitchFamily="18" charset="0"/>
                          </a:rPr>
                          <m:t>𝑇𝑟𝑎𝑛𝑠𝑚𝑖𝑡𝑡𝑒𝑑</m:t>
                        </m:r>
                      </m:den>
                    </m:f>
                  </m:oMath>
                </a14:m>
                <a:r>
                  <a:rPr lang="en-SG" dirty="0">
                    <a:latin typeface="+mj-lt"/>
                  </a:rPr>
                  <a:t> X 100</a:t>
                </a:r>
              </a:p>
              <a:p>
                <a:pPr marL="0" indent="0">
                  <a:buNone/>
                </a:pPr>
                <a:endParaRPr lang="en-SG" dirty="0">
                  <a:latin typeface="+mj-lt"/>
                </a:endParaRPr>
              </a:p>
              <a:p>
                <a:pPr marL="0" indent="0">
                  <a:buNone/>
                </a:pPr>
                <a:endParaRPr lang="en-SG" b="1" dirty="0">
                  <a:latin typeface="+mj-lt"/>
                </a:endParaRPr>
              </a:p>
              <a:p>
                <a:pPr algn="just"/>
                <a:r>
                  <a:rPr lang="en-SG" b="1" dirty="0">
                    <a:latin typeface="+mj-lt"/>
                  </a:rPr>
                  <a:t>Significance: </a:t>
                </a:r>
                <a:r>
                  <a:rPr lang="en-SG" dirty="0">
                    <a:latin typeface="+mj-lt"/>
                  </a:rPr>
                  <a:t>A lower BER means fewer errors and better link performance, Higher BER leads to data corruption and retransmissions</a:t>
                </a: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6DE51D9D-5363-472B-461D-956C1CED482A}"/>
                  </a:ext>
                </a:extLst>
              </p:cNvPr>
              <p:cNvSpPr>
                <a:spLocks noGrp="1" noRot="1" noChangeAspect="1" noMove="1" noResize="1" noEditPoints="1" noAdjustHandles="1" noChangeArrowheads="1" noChangeShapeType="1" noTextEdit="1"/>
              </p:cNvSpPr>
              <p:nvPr>
                <p:ph idx="1"/>
              </p:nvPr>
            </p:nvSpPr>
            <p:spPr>
              <a:xfrm>
                <a:off x="689780" y="1777054"/>
                <a:ext cx="10812440" cy="4607232"/>
              </a:xfrm>
              <a:blipFill>
                <a:blip r:embed="rId2"/>
                <a:stretch>
                  <a:fillRect l="-1174" t="-3306" r="-11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2697659-9FE2-4009-9FA3-F0341232DDBF}"/>
              </a:ext>
            </a:extLst>
          </p:cNvPr>
          <p:cNvSpPr>
            <a:spLocks noGrp="1"/>
          </p:cNvSpPr>
          <p:nvPr>
            <p:ph type="sldNum" sz="quarter" idx="12"/>
          </p:nvPr>
        </p:nvSpPr>
        <p:spPr/>
        <p:txBody>
          <a:bodyPr/>
          <a:lstStyle/>
          <a:p>
            <a:fld id="{687B7451-1438-CB4A-8106-82A64F1C7D7B}" type="slidenum">
              <a:rPr lang="sv-SE" smtClean="0"/>
              <a:pPr/>
              <a:t>24</a:t>
            </a:fld>
            <a:endParaRPr lang="sv-SE" dirty="0"/>
          </a:p>
        </p:txBody>
      </p:sp>
      <p:sp>
        <p:nvSpPr>
          <p:cNvPr id="6" name="AutoShape 2" descr="{\displaystyle \mathrm {SNR} ={\frac {P_{\mathrm {signal} }}{P_{\mathrm {noise} }}},}">
            <a:extLst>
              <a:ext uri="{FF2B5EF4-FFF2-40B4-BE49-F238E27FC236}">
                <a16:creationId xmlns:a16="http://schemas.microsoft.com/office/drawing/2014/main" id="{DEF40AF8-9AA0-4D5D-994E-793D7A750E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696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8BB0-317F-E0FB-EC92-26944E2A5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31C76-60F4-C3F3-0960-0277647E3F18}"/>
              </a:ext>
            </a:extLst>
          </p:cNvPr>
          <p:cNvSpPr>
            <a:spLocks noGrp="1"/>
          </p:cNvSpPr>
          <p:nvPr>
            <p:ph type="title"/>
          </p:nvPr>
        </p:nvSpPr>
        <p:spPr>
          <a:xfrm>
            <a:off x="689780" y="440709"/>
            <a:ext cx="10515600" cy="1325563"/>
          </a:xfrm>
        </p:spPr>
        <p:txBody>
          <a:bodyPr>
            <a:normAutofit/>
          </a:bodyPr>
          <a:lstStyle/>
          <a:p>
            <a:r>
              <a:rPr lang="en-SG" dirty="0">
                <a:latin typeface="+mn-lt"/>
              </a:rPr>
              <a:t>Perspective on Bit Error Rate (BER)</a:t>
            </a:r>
          </a:p>
        </p:txBody>
      </p:sp>
      <p:sp>
        <p:nvSpPr>
          <p:cNvPr id="3" name="Content Placeholder 2">
            <a:extLst>
              <a:ext uri="{FF2B5EF4-FFF2-40B4-BE49-F238E27FC236}">
                <a16:creationId xmlns:a16="http://schemas.microsoft.com/office/drawing/2014/main" id="{E62F3C5E-8CAF-B90E-AFF0-E08132D41858}"/>
              </a:ext>
            </a:extLst>
          </p:cNvPr>
          <p:cNvSpPr>
            <a:spLocks noGrp="1"/>
          </p:cNvSpPr>
          <p:nvPr>
            <p:ph idx="1"/>
          </p:nvPr>
        </p:nvSpPr>
        <p:spPr>
          <a:xfrm>
            <a:off x="785315" y="1758335"/>
            <a:ext cx="9969121" cy="4446325"/>
          </a:xfrm>
        </p:spPr>
        <p:txBody>
          <a:bodyPr>
            <a:normAutofit/>
          </a:bodyPr>
          <a:lstStyle/>
          <a:p>
            <a:pPr marL="0" indent="0">
              <a:buNone/>
            </a:pPr>
            <a:endParaRPr lang="en-SG" dirty="0">
              <a:latin typeface="+mj-lt"/>
            </a:endParaRPr>
          </a:p>
          <a:p>
            <a:pPr marL="0" indent="0">
              <a:buNone/>
            </a:pPr>
            <a:r>
              <a:rPr lang="en-SG" dirty="0">
                <a:latin typeface="+mj-lt"/>
              </a:rPr>
              <a:t>Some perspective on bit error rate values for wired and wireless:</a:t>
            </a:r>
          </a:p>
          <a:p>
            <a:pPr marL="0" indent="0">
              <a:buNone/>
            </a:pPr>
            <a:endParaRPr lang="en-SG" dirty="0">
              <a:latin typeface="+mj-lt"/>
            </a:endParaRPr>
          </a:p>
          <a:p>
            <a:r>
              <a:rPr lang="en-SG" dirty="0">
                <a:latin typeface="+mj-lt"/>
              </a:rPr>
              <a:t> Wired Ethernet: </a:t>
            </a:r>
            <a:r>
              <a:rPr lang="en-SG" b="1" dirty="0">
                <a:latin typeface="+mj-lt"/>
              </a:rPr>
              <a:t>10⁻¹²</a:t>
            </a:r>
            <a:r>
              <a:rPr lang="en-SG" dirty="0">
                <a:latin typeface="+mj-lt"/>
              </a:rPr>
              <a:t> (very low errors)</a:t>
            </a:r>
          </a:p>
          <a:p>
            <a:pPr marL="0" indent="0">
              <a:buNone/>
            </a:pPr>
            <a:r>
              <a:rPr lang="en-SG" dirty="0">
                <a:latin typeface="+mj-lt"/>
              </a:rPr>
              <a:t>• Wireless Wi-Fi: </a:t>
            </a:r>
            <a:r>
              <a:rPr lang="en-SG" b="1" dirty="0">
                <a:latin typeface="+mj-lt"/>
              </a:rPr>
              <a:t>10⁻⁶</a:t>
            </a:r>
            <a:r>
              <a:rPr lang="en-SG" dirty="0">
                <a:latin typeface="+mj-lt"/>
              </a:rPr>
              <a:t> to </a:t>
            </a:r>
            <a:r>
              <a:rPr lang="en-SG" b="1" dirty="0">
                <a:latin typeface="+mj-lt"/>
              </a:rPr>
              <a:t>10⁻³</a:t>
            </a:r>
            <a:r>
              <a:rPr lang="en-SG" dirty="0">
                <a:latin typeface="+mj-lt"/>
              </a:rPr>
              <a:t> (moderate errors)</a:t>
            </a:r>
          </a:p>
          <a:p>
            <a:pPr marL="0" indent="0">
              <a:buNone/>
            </a:pPr>
            <a:r>
              <a:rPr lang="en-SG" dirty="0">
                <a:latin typeface="+mj-lt"/>
              </a:rPr>
              <a:t>• Poor wireless conditions: </a:t>
            </a:r>
            <a:r>
              <a:rPr lang="en-SG" b="1" dirty="0">
                <a:latin typeface="+mj-lt"/>
              </a:rPr>
              <a:t>10⁻²</a:t>
            </a:r>
            <a:r>
              <a:rPr lang="en-SG" dirty="0">
                <a:latin typeface="+mj-lt"/>
              </a:rPr>
              <a:t> (high errors)</a:t>
            </a: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28856208-83F9-1DDD-1D93-67FAFC393FFA}"/>
              </a:ext>
            </a:extLst>
          </p:cNvPr>
          <p:cNvSpPr>
            <a:spLocks noGrp="1"/>
          </p:cNvSpPr>
          <p:nvPr>
            <p:ph type="sldNum" sz="quarter" idx="12"/>
          </p:nvPr>
        </p:nvSpPr>
        <p:spPr/>
        <p:txBody>
          <a:bodyPr/>
          <a:lstStyle/>
          <a:p>
            <a:fld id="{687B7451-1438-CB4A-8106-82A64F1C7D7B}" type="slidenum">
              <a:rPr lang="sv-SE" smtClean="0"/>
              <a:pPr/>
              <a:t>25</a:t>
            </a:fld>
            <a:endParaRPr lang="sv-SE" dirty="0"/>
          </a:p>
        </p:txBody>
      </p:sp>
      <p:sp>
        <p:nvSpPr>
          <p:cNvPr id="6" name="AutoShape 2" descr="{\displaystyle \mathrm {SNR} ={\frac {P_{\mathrm {signal} }}{P_{\mathrm {noise} }}},}">
            <a:extLst>
              <a:ext uri="{FF2B5EF4-FFF2-40B4-BE49-F238E27FC236}">
                <a16:creationId xmlns:a16="http://schemas.microsoft.com/office/drawing/2014/main" id="{99DFC418-5B4B-1F69-0328-A9DB7B8AC0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05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27760-A342-3434-0129-4AAA20543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112F5-9F9E-C589-EF28-73857D30DF52}"/>
              </a:ext>
            </a:extLst>
          </p:cNvPr>
          <p:cNvSpPr>
            <a:spLocks noGrp="1"/>
          </p:cNvSpPr>
          <p:nvPr>
            <p:ph type="title"/>
          </p:nvPr>
        </p:nvSpPr>
        <p:spPr>
          <a:xfrm>
            <a:off x="689780" y="440709"/>
            <a:ext cx="10515600" cy="1325563"/>
          </a:xfrm>
        </p:spPr>
        <p:txBody>
          <a:bodyPr>
            <a:normAutofit/>
          </a:bodyPr>
          <a:lstStyle/>
          <a:p>
            <a:r>
              <a:rPr lang="en-SG" dirty="0">
                <a:latin typeface="+mn-lt"/>
              </a:rPr>
              <a:t>Examples</a:t>
            </a:r>
          </a:p>
        </p:txBody>
      </p:sp>
      <p:sp>
        <p:nvSpPr>
          <p:cNvPr id="3" name="Content Placeholder 2">
            <a:extLst>
              <a:ext uri="{FF2B5EF4-FFF2-40B4-BE49-F238E27FC236}">
                <a16:creationId xmlns:a16="http://schemas.microsoft.com/office/drawing/2014/main" id="{8034E433-63FB-777A-EDEF-207390B26BBB}"/>
              </a:ext>
            </a:extLst>
          </p:cNvPr>
          <p:cNvSpPr>
            <a:spLocks noGrp="1"/>
          </p:cNvSpPr>
          <p:nvPr>
            <p:ph idx="1"/>
          </p:nvPr>
        </p:nvSpPr>
        <p:spPr>
          <a:xfrm>
            <a:off x="792991" y="1766272"/>
            <a:ext cx="10910817" cy="1325563"/>
          </a:xfrm>
        </p:spPr>
        <p:txBody>
          <a:bodyPr>
            <a:normAutofit/>
          </a:bodyPr>
          <a:lstStyle/>
          <a:p>
            <a:r>
              <a:rPr lang="en-SG" b="1" dirty="0">
                <a:latin typeface="+mj-lt"/>
              </a:rPr>
              <a:t>Question: </a:t>
            </a:r>
            <a:r>
              <a:rPr lang="en-SG" dirty="0">
                <a:latin typeface="+mj-lt"/>
              </a:rPr>
              <a:t>A </a:t>
            </a:r>
            <a:r>
              <a:rPr lang="en-SG" b="1" dirty="0">
                <a:latin typeface="+mj-lt"/>
              </a:rPr>
              <a:t>128-byte packet (1024 bits)</a:t>
            </a:r>
            <a:r>
              <a:rPr lang="en-SG" dirty="0">
                <a:latin typeface="+mj-lt"/>
              </a:rPr>
              <a:t> is sent with a BER of </a:t>
            </a:r>
            <a:r>
              <a:rPr lang="en-SG" b="1" dirty="0">
                <a:latin typeface="+mj-lt"/>
              </a:rPr>
              <a:t>10⁻³. How many errors are there per-packet?</a:t>
            </a:r>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2DC43EC2-55EB-3264-8FA4-C2329B610407}"/>
              </a:ext>
            </a:extLst>
          </p:cNvPr>
          <p:cNvSpPr>
            <a:spLocks noGrp="1"/>
          </p:cNvSpPr>
          <p:nvPr>
            <p:ph type="sldNum" sz="quarter" idx="12"/>
          </p:nvPr>
        </p:nvSpPr>
        <p:spPr/>
        <p:txBody>
          <a:bodyPr/>
          <a:lstStyle/>
          <a:p>
            <a:fld id="{687B7451-1438-CB4A-8106-82A64F1C7D7B}" type="slidenum">
              <a:rPr lang="sv-SE" smtClean="0"/>
              <a:pPr/>
              <a:t>26</a:t>
            </a:fld>
            <a:endParaRPr lang="sv-SE" dirty="0"/>
          </a:p>
        </p:txBody>
      </p:sp>
      <p:sp>
        <p:nvSpPr>
          <p:cNvPr id="6" name="AutoShape 2" descr="{\displaystyle \mathrm {SNR} ={\frac {P_{\mathrm {signal} }}{P_{\mathrm {noise} }}},}">
            <a:extLst>
              <a:ext uri="{FF2B5EF4-FFF2-40B4-BE49-F238E27FC236}">
                <a16:creationId xmlns:a16="http://schemas.microsoft.com/office/drawing/2014/main" id="{A034D950-4331-F0A6-1788-99FFD433FE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914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040A7-2983-5759-1366-ABFF89B1B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27690-B161-55E7-1E9E-49F9F03E87E3}"/>
              </a:ext>
            </a:extLst>
          </p:cNvPr>
          <p:cNvSpPr>
            <a:spLocks noGrp="1"/>
          </p:cNvSpPr>
          <p:nvPr>
            <p:ph type="title"/>
          </p:nvPr>
        </p:nvSpPr>
        <p:spPr>
          <a:xfrm>
            <a:off x="689780" y="440709"/>
            <a:ext cx="10515600" cy="1325563"/>
          </a:xfrm>
        </p:spPr>
        <p:txBody>
          <a:bodyPr>
            <a:normAutofit/>
          </a:bodyPr>
          <a:lstStyle/>
          <a:p>
            <a:r>
              <a:rPr lang="en-SG" dirty="0">
                <a:latin typeface="+mn-lt"/>
              </a:rPr>
              <a:t>Examples</a:t>
            </a:r>
          </a:p>
        </p:txBody>
      </p:sp>
      <p:sp>
        <p:nvSpPr>
          <p:cNvPr id="3" name="Content Placeholder 2">
            <a:extLst>
              <a:ext uri="{FF2B5EF4-FFF2-40B4-BE49-F238E27FC236}">
                <a16:creationId xmlns:a16="http://schemas.microsoft.com/office/drawing/2014/main" id="{AF0176F2-6617-17E8-A335-3DE814C74167}"/>
              </a:ext>
            </a:extLst>
          </p:cNvPr>
          <p:cNvSpPr>
            <a:spLocks noGrp="1"/>
          </p:cNvSpPr>
          <p:nvPr>
            <p:ph idx="1"/>
          </p:nvPr>
        </p:nvSpPr>
        <p:spPr>
          <a:xfrm>
            <a:off x="792991" y="1766272"/>
            <a:ext cx="10910817" cy="4074970"/>
          </a:xfrm>
        </p:spPr>
        <p:txBody>
          <a:bodyPr>
            <a:normAutofit/>
          </a:bodyPr>
          <a:lstStyle/>
          <a:p>
            <a:r>
              <a:rPr lang="en-SG" b="1" dirty="0">
                <a:latin typeface="+mj-lt"/>
              </a:rPr>
              <a:t>Question: </a:t>
            </a:r>
            <a:r>
              <a:rPr lang="en-SG" dirty="0">
                <a:latin typeface="+mj-lt"/>
              </a:rPr>
              <a:t>A 128-byte packet (1024 bits) is sent with a BER of 10⁻³. How many errors are there per-packet?</a:t>
            </a:r>
          </a:p>
          <a:p>
            <a:endParaRPr lang="en-SG" b="1" dirty="0">
              <a:latin typeface="+mj-lt"/>
            </a:endParaRPr>
          </a:p>
          <a:p>
            <a:r>
              <a:rPr lang="en-SG" b="1" dirty="0">
                <a:latin typeface="+mj-lt"/>
              </a:rPr>
              <a:t>Answer:  1024 X 10</a:t>
            </a:r>
            <a:r>
              <a:rPr lang="en-SG" b="1" baseline="30000" dirty="0">
                <a:latin typeface="+mj-lt"/>
              </a:rPr>
              <a:t>-3 </a:t>
            </a:r>
            <a:r>
              <a:rPr lang="en-SG" dirty="0">
                <a:latin typeface="+mj-lt"/>
              </a:rPr>
              <a:t> = 1.024 = 1 bit error / packet</a:t>
            </a:r>
            <a:endParaRPr lang="en-SG" b="1" baseline="30000" dirty="0">
              <a:latin typeface="+mj-lt"/>
            </a:endParaRPr>
          </a:p>
          <a:p>
            <a:endParaRPr lang="en-SG" b="1"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DF10F339-0D20-BBEE-BD9B-CA946538C7D4}"/>
              </a:ext>
            </a:extLst>
          </p:cNvPr>
          <p:cNvSpPr>
            <a:spLocks noGrp="1"/>
          </p:cNvSpPr>
          <p:nvPr>
            <p:ph type="sldNum" sz="quarter" idx="12"/>
          </p:nvPr>
        </p:nvSpPr>
        <p:spPr/>
        <p:txBody>
          <a:bodyPr/>
          <a:lstStyle/>
          <a:p>
            <a:fld id="{687B7451-1438-CB4A-8106-82A64F1C7D7B}" type="slidenum">
              <a:rPr lang="sv-SE" smtClean="0"/>
              <a:pPr/>
              <a:t>27</a:t>
            </a:fld>
            <a:endParaRPr lang="sv-SE" dirty="0"/>
          </a:p>
        </p:txBody>
      </p:sp>
      <p:sp>
        <p:nvSpPr>
          <p:cNvPr id="6" name="AutoShape 2" descr="{\displaystyle \mathrm {SNR} ={\frac {P_{\mathrm {signal} }}{P_{\mathrm {noise} }}},}">
            <a:extLst>
              <a:ext uri="{FF2B5EF4-FFF2-40B4-BE49-F238E27FC236}">
                <a16:creationId xmlns:a16="http://schemas.microsoft.com/office/drawing/2014/main" id="{F885E1BC-CCE2-6A07-9087-4F18A819F7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4476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8489-0270-1CC9-500B-1037C8D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B400A-9BA3-C876-F55E-C30AAC130BB9}"/>
              </a:ext>
            </a:extLst>
          </p:cNvPr>
          <p:cNvSpPr>
            <a:spLocks noGrp="1"/>
          </p:cNvSpPr>
          <p:nvPr>
            <p:ph type="title"/>
          </p:nvPr>
        </p:nvSpPr>
        <p:spPr>
          <a:xfrm>
            <a:off x="463170" y="442948"/>
            <a:ext cx="10515600" cy="1325563"/>
          </a:xfrm>
        </p:spPr>
        <p:txBody>
          <a:bodyPr>
            <a:normAutofit/>
          </a:bodyPr>
          <a:lstStyle/>
          <a:p>
            <a:r>
              <a:rPr lang="en-SG" dirty="0">
                <a:latin typeface="+mn-lt"/>
              </a:rPr>
              <a:t>Signal-to-Noise Ratio (SNR)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9BFA36-093D-826A-F911-590CE9AF70EC}"/>
                  </a:ext>
                </a:extLst>
              </p:cNvPr>
              <p:cNvSpPr>
                <a:spLocks noGrp="1"/>
              </p:cNvSpPr>
              <p:nvPr>
                <p:ph idx="1"/>
              </p:nvPr>
            </p:nvSpPr>
            <p:spPr>
              <a:xfrm>
                <a:off x="615570" y="1585984"/>
                <a:ext cx="11265659" cy="5135491"/>
              </a:xfrm>
            </p:spPr>
            <p:txBody>
              <a:bodyPr>
                <a:normAutofit/>
              </a:bodyPr>
              <a:lstStyle/>
              <a:p>
                <a:r>
                  <a:rPr lang="en-SG" dirty="0">
                    <a:latin typeface="+mj-lt"/>
                  </a:rPr>
                  <a:t>Ratio of signal power to background noise, often measured in </a:t>
                </a:r>
                <a:r>
                  <a:rPr lang="en-SG" b="1" dirty="0">
                    <a:latin typeface="+mj-lt"/>
                  </a:rPr>
                  <a:t>decibels (dB)</a:t>
                </a:r>
                <a:endParaRPr lang="en-SG" dirty="0">
                  <a:latin typeface="+mj-lt"/>
                </a:endParaRPr>
              </a:p>
              <a:p>
                <a:pPr marL="0" indent="0">
                  <a:buNone/>
                </a:pPr>
                <a:endParaRPr lang="en-SG" dirty="0">
                  <a:latin typeface="+mj-lt"/>
                </a:endParaRPr>
              </a:p>
              <a:p>
                <a:pPr marL="0" indent="0">
                  <a:buNone/>
                </a:pPr>
                <a:endParaRPr lang="en-SG" dirty="0">
                  <a:latin typeface="+mj-lt"/>
                </a:endParaRPr>
              </a:p>
              <a:p>
                <a:pPr marL="0" indent="0" algn="ctr">
                  <a:buNone/>
                </a:pPr>
                <a:r>
                  <a:rPr lang="en-SG" sz="4000" dirty="0">
                    <a:latin typeface="+mj-lt"/>
                  </a:rPr>
                  <a:t>SNR = 10log</a:t>
                </a:r>
                <a:r>
                  <a:rPr lang="en-SG" sz="4000" baseline="-25000" dirty="0">
                    <a:latin typeface="+mj-lt"/>
                  </a:rPr>
                  <a:t>10</a:t>
                </a:r>
                <a:r>
                  <a:rPr lang="en-SG" sz="4000" dirty="0">
                    <a:latin typeface="+mj-lt"/>
                  </a:rPr>
                  <a:t>(</a:t>
                </a:r>
                <a14:m>
                  <m:oMath xmlns:m="http://schemas.openxmlformats.org/officeDocument/2006/math">
                    <m:f>
                      <m:fPr>
                        <m:ctrlPr>
                          <a:rPr lang="en-SG" sz="4000" i="1" smtClean="0">
                            <a:latin typeface="+mj-lt"/>
                          </a:rPr>
                        </m:ctrlPr>
                      </m:fPr>
                      <m:num>
                        <m:r>
                          <a:rPr lang="en-US" sz="4000" b="0" i="1" smtClean="0">
                            <a:latin typeface="+mj-lt"/>
                          </a:rPr>
                          <m:t>𝑃</m:t>
                        </m:r>
                        <m:r>
                          <a:rPr lang="en-US" sz="4000" b="0" i="1" baseline="-25000" smtClean="0">
                            <a:latin typeface="+mj-lt"/>
                          </a:rPr>
                          <m:t>𝑠𝑖𝑔𝑛𝑎𝑙</m:t>
                        </m:r>
                      </m:num>
                      <m:den>
                        <m:r>
                          <a:rPr lang="en-US" sz="4000" b="0" i="1" smtClean="0">
                            <a:latin typeface="+mj-lt"/>
                          </a:rPr>
                          <m:t>𝑃</m:t>
                        </m:r>
                        <m:r>
                          <a:rPr lang="en-US" sz="4000" b="0" i="1" baseline="-25000" smtClean="0">
                            <a:latin typeface="+mj-lt"/>
                          </a:rPr>
                          <m:t>𝑛𝑜𝑖𝑠𝑒</m:t>
                        </m:r>
                      </m:den>
                    </m:f>
                  </m:oMath>
                </a14:m>
                <a:r>
                  <a:rPr lang="en-SG" sz="4000" dirty="0">
                    <a:latin typeface="+mj-lt"/>
                  </a:rPr>
                  <a:t> )</a:t>
                </a:r>
              </a:p>
              <a:p>
                <a:pPr marL="0" indent="0">
                  <a:buNone/>
                </a:pPr>
                <a:endParaRPr lang="en-SG" b="1" dirty="0">
                  <a:latin typeface="+mj-lt"/>
                </a:endParaRPr>
              </a:p>
              <a:p>
                <a:r>
                  <a:rPr lang="en-SG" b="1" dirty="0">
                    <a:latin typeface="+mj-lt"/>
                  </a:rPr>
                  <a:t>Significance: </a:t>
                </a:r>
              </a:p>
              <a:p>
                <a:pPr lvl="1"/>
                <a:r>
                  <a:rPr lang="en-SG" b="1" dirty="0">
                    <a:latin typeface="+mj-lt"/>
                  </a:rPr>
                  <a:t>Higher SNR</a:t>
                </a:r>
                <a:r>
                  <a:rPr lang="en-SG" dirty="0">
                    <a:latin typeface="+mj-lt"/>
                  </a:rPr>
                  <a:t> → Stronger signal, fewer errors</a:t>
                </a:r>
              </a:p>
              <a:p>
                <a:pPr lvl="1"/>
                <a:r>
                  <a:rPr lang="en-SG" b="1" dirty="0">
                    <a:latin typeface="+mj-lt"/>
                  </a:rPr>
                  <a:t>Lower SNR</a:t>
                </a:r>
                <a:r>
                  <a:rPr lang="en-SG" dirty="0">
                    <a:latin typeface="+mj-lt"/>
                  </a:rPr>
                  <a:t> → Weaker signal, more packet loss</a:t>
                </a:r>
              </a:p>
              <a:p>
                <a:pPr lvl="1"/>
                <a:r>
                  <a:rPr lang="en-SG" dirty="0">
                    <a:latin typeface="+mj-lt"/>
                  </a:rPr>
                  <a:t>SNR </a:t>
                </a:r>
                <a:r>
                  <a:rPr lang="en-SG" b="1" dirty="0">
                    <a:latin typeface="+mj-lt"/>
                  </a:rPr>
                  <a:t>&lt; 10 dB</a:t>
                </a:r>
                <a:r>
                  <a:rPr lang="en-SG" dirty="0">
                    <a:latin typeface="+mj-lt"/>
                  </a:rPr>
                  <a:t> can lead to frequent disconnections.</a:t>
                </a: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139BFA36-093D-826A-F911-590CE9AF70EC}"/>
                  </a:ext>
                </a:extLst>
              </p:cNvPr>
              <p:cNvSpPr>
                <a:spLocks noGrp="1" noRot="1" noChangeAspect="1" noMove="1" noResize="1" noEditPoints="1" noAdjustHandles="1" noChangeArrowheads="1" noChangeShapeType="1" noTextEdit="1"/>
              </p:cNvSpPr>
              <p:nvPr>
                <p:ph idx="1"/>
              </p:nvPr>
            </p:nvSpPr>
            <p:spPr>
              <a:xfrm>
                <a:off x="615570" y="1585984"/>
                <a:ext cx="11265659" cy="5135491"/>
              </a:xfrm>
              <a:blipFill>
                <a:blip r:embed="rId2"/>
                <a:stretch>
                  <a:fillRect l="-1014" t="-1970" r="-2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D332CF0-EAC3-1EF4-0B22-4B58E5810211}"/>
              </a:ext>
            </a:extLst>
          </p:cNvPr>
          <p:cNvSpPr>
            <a:spLocks noGrp="1"/>
          </p:cNvSpPr>
          <p:nvPr>
            <p:ph type="sldNum" sz="quarter" idx="12"/>
          </p:nvPr>
        </p:nvSpPr>
        <p:spPr/>
        <p:txBody>
          <a:bodyPr/>
          <a:lstStyle/>
          <a:p>
            <a:fld id="{687B7451-1438-CB4A-8106-82A64F1C7D7B}" type="slidenum">
              <a:rPr lang="sv-SE" smtClean="0"/>
              <a:pPr/>
              <a:t>28</a:t>
            </a:fld>
            <a:endParaRPr lang="sv-SE" dirty="0"/>
          </a:p>
        </p:txBody>
      </p:sp>
      <p:sp>
        <p:nvSpPr>
          <p:cNvPr id="6" name="AutoShape 2" descr="{\displaystyle \mathrm {SNR} ={\frac {P_{\mathrm {signal} }}{P_{\mathrm {noise} }}},}">
            <a:extLst>
              <a:ext uri="{FF2B5EF4-FFF2-40B4-BE49-F238E27FC236}">
                <a16:creationId xmlns:a16="http://schemas.microsoft.com/office/drawing/2014/main" id="{568801E7-F7D2-679F-82C5-EA94FDFD9F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9562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3CE9-2621-0513-BE4F-C0021369A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B722C-D1E0-0AA9-CCFF-D6F193C091A2}"/>
              </a:ext>
            </a:extLst>
          </p:cNvPr>
          <p:cNvSpPr>
            <a:spLocks noGrp="1"/>
          </p:cNvSpPr>
          <p:nvPr>
            <p:ph type="title"/>
          </p:nvPr>
        </p:nvSpPr>
        <p:spPr>
          <a:xfrm>
            <a:off x="689780" y="440709"/>
            <a:ext cx="10515600" cy="1325563"/>
          </a:xfrm>
        </p:spPr>
        <p:txBody>
          <a:bodyPr>
            <a:normAutofit/>
          </a:bodyPr>
          <a:lstStyle/>
          <a:p>
            <a:r>
              <a:rPr lang="en-SG" dirty="0">
                <a:latin typeface="+mn-lt"/>
              </a:rPr>
              <a:t>Perspective on Signal to Noise Ratio</a:t>
            </a:r>
          </a:p>
        </p:txBody>
      </p:sp>
      <p:sp>
        <p:nvSpPr>
          <p:cNvPr id="3" name="Content Placeholder 2">
            <a:extLst>
              <a:ext uri="{FF2B5EF4-FFF2-40B4-BE49-F238E27FC236}">
                <a16:creationId xmlns:a16="http://schemas.microsoft.com/office/drawing/2014/main" id="{0141D5BA-3AAF-DB20-1E8F-115F1390861A}"/>
              </a:ext>
            </a:extLst>
          </p:cNvPr>
          <p:cNvSpPr>
            <a:spLocks noGrp="1"/>
          </p:cNvSpPr>
          <p:nvPr>
            <p:ph idx="1"/>
          </p:nvPr>
        </p:nvSpPr>
        <p:spPr>
          <a:xfrm>
            <a:off x="689780" y="1963053"/>
            <a:ext cx="9969121" cy="3687122"/>
          </a:xfrm>
        </p:spPr>
        <p:txBody>
          <a:bodyPr>
            <a:normAutofit/>
          </a:bodyPr>
          <a:lstStyle/>
          <a:p>
            <a:pPr marL="0" indent="0">
              <a:buNone/>
            </a:pPr>
            <a:endParaRPr lang="en-SG" dirty="0">
              <a:latin typeface="+mj-lt"/>
            </a:endParaRPr>
          </a:p>
          <a:p>
            <a:pPr marL="0" indent="0">
              <a:buNone/>
            </a:pPr>
            <a:r>
              <a:rPr lang="en-SG" dirty="0">
                <a:latin typeface="+mj-lt"/>
              </a:rPr>
              <a:t>Some perspective on SNR values:</a:t>
            </a:r>
          </a:p>
          <a:p>
            <a:pPr marL="0" indent="0">
              <a:buNone/>
            </a:pPr>
            <a:endParaRPr lang="en-SG" dirty="0">
              <a:latin typeface="+mj-lt"/>
            </a:endParaRPr>
          </a:p>
          <a:p>
            <a:r>
              <a:rPr lang="en-SG" dirty="0">
                <a:latin typeface="+mj-lt"/>
              </a:rPr>
              <a:t> </a:t>
            </a:r>
            <a:r>
              <a:rPr lang="en-SG" b="1" dirty="0">
                <a:latin typeface="+mj-lt"/>
              </a:rPr>
              <a:t>&gt;25 dB</a:t>
            </a:r>
            <a:r>
              <a:rPr lang="en-SG" dirty="0">
                <a:latin typeface="+mj-lt"/>
              </a:rPr>
              <a:t>: Excellent (High-speed Wi-Fi, 4G LTE)</a:t>
            </a:r>
          </a:p>
          <a:p>
            <a:pPr marL="0" indent="0">
              <a:buNone/>
            </a:pPr>
            <a:r>
              <a:rPr lang="en-SG" dirty="0">
                <a:latin typeface="+mj-lt"/>
              </a:rPr>
              <a:t>• </a:t>
            </a:r>
            <a:r>
              <a:rPr lang="en-SG" b="1" dirty="0">
                <a:latin typeface="+mj-lt"/>
              </a:rPr>
              <a:t>15-25 dB</a:t>
            </a:r>
            <a:r>
              <a:rPr lang="en-SG" dirty="0">
                <a:latin typeface="+mj-lt"/>
              </a:rPr>
              <a:t>: Good (Usable but may have errors)</a:t>
            </a:r>
          </a:p>
          <a:p>
            <a:pPr marL="0" indent="0">
              <a:buNone/>
            </a:pPr>
            <a:r>
              <a:rPr lang="en-SG" dirty="0">
                <a:latin typeface="+mj-lt"/>
              </a:rPr>
              <a:t>• </a:t>
            </a:r>
            <a:r>
              <a:rPr lang="en-SG" b="1" dirty="0">
                <a:latin typeface="+mj-lt"/>
              </a:rPr>
              <a:t>&lt;10 dB</a:t>
            </a:r>
            <a:r>
              <a:rPr lang="en-SG" dirty="0">
                <a:latin typeface="+mj-lt"/>
              </a:rPr>
              <a:t>: Poor (Likely unreliable)</a:t>
            </a: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5E047CFA-739E-EE76-4D94-2380E7213F40}"/>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6" name="AutoShape 2" descr="{\displaystyle \mathrm {SNR} ={\frac {P_{\mathrm {signal} }}{P_{\mathrm {noise} }}},}">
            <a:extLst>
              <a:ext uri="{FF2B5EF4-FFF2-40B4-BE49-F238E27FC236}">
                <a16:creationId xmlns:a16="http://schemas.microsoft.com/office/drawing/2014/main" id="{8A9E23EB-DD87-8589-91A6-87A5322FA0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279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9A4D0-301C-4655-6FF7-F4E16B3D33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73989-3212-9715-F269-0554CCD5D741}"/>
              </a:ext>
            </a:extLst>
          </p:cNvPr>
          <p:cNvSpPr>
            <a:spLocks noGrp="1"/>
          </p:cNvSpPr>
          <p:nvPr>
            <p:ph idx="1"/>
          </p:nvPr>
        </p:nvSpPr>
        <p:spPr>
          <a:xfrm>
            <a:off x="1141798" y="3060542"/>
            <a:ext cx="10430441" cy="1775618"/>
          </a:xfrm>
        </p:spPr>
        <p:txBody>
          <a:bodyPr>
            <a:normAutofit/>
          </a:bodyPr>
          <a:lstStyle/>
          <a:p>
            <a:pPr marL="0" indent="0" algn="ctr">
              <a:buNone/>
            </a:pPr>
            <a:r>
              <a:rPr lang="en-US" sz="5200" dirty="0"/>
              <a:t>Quick Recap</a:t>
            </a:r>
          </a:p>
          <a:p>
            <a:endParaRPr lang="en-US" dirty="0">
              <a:latin typeface="+mj-lt"/>
            </a:endParaRPr>
          </a:p>
        </p:txBody>
      </p:sp>
      <p:sp>
        <p:nvSpPr>
          <p:cNvPr id="12" name="Slide Number Placeholder 11">
            <a:extLst>
              <a:ext uri="{FF2B5EF4-FFF2-40B4-BE49-F238E27FC236}">
                <a16:creationId xmlns:a16="http://schemas.microsoft.com/office/drawing/2014/main" id="{D6D79712-BDFE-26B0-E93F-78DE3C7D0E8D}"/>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05609C11-658E-54A1-7026-E9074F21DA9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7897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CB0E-407F-0BB0-7698-B310C5C9F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976B5-9F4A-F197-A529-C890B72E1178}"/>
              </a:ext>
            </a:extLst>
          </p:cNvPr>
          <p:cNvSpPr>
            <a:spLocks noGrp="1"/>
          </p:cNvSpPr>
          <p:nvPr>
            <p:ph type="title"/>
          </p:nvPr>
        </p:nvSpPr>
        <p:spPr>
          <a:xfrm>
            <a:off x="689780" y="440709"/>
            <a:ext cx="10515600" cy="1325563"/>
          </a:xfrm>
        </p:spPr>
        <p:txBody>
          <a:bodyPr>
            <a:normAutofit/>
          </a:bodyPr>
          <a:lstStyle/>
          <a:p>
            <a:r>
              <a:rPr lang="en-SG" dirty="0">
                <a:latin typeface="+mn-lt"/>
              </a:rPr>
              <a:t>Examples</a:t>
            </a:r>
          </a:p>
        </p:txBody>
      </p:sp>
      <p:sp>
        <p:nvSpPr>
          <p:cNvPr id="3" name="Content Placeholder 2">
            <a:extLst>
              <a:ext uri="{FF2B5EF4-FFF2-40B4-BE49-F238E27FC236}">
                <a16:creationId xmlns:a16="http://schemas.microsoft.com/office/drawing/2014/main" id="{5DE8DE43-F6E4-4E00-6F61-F76F4009AA04}"/>
              </a:ext>
            </a:extLst>
          </p:cNvPr>
          <p:cNvSpPr>
            <a:spLocks noGrp="1"/>
          </p:cNvSpPr>
          <p:nvPr>
            <p:ph idx="1"/>
          </p:nvPr>
        </p:nvSpPr>
        <p:spPr>
          <a:xfrm>
            <a:off x="792991" y="1766272"/>
            <a:ext cx="10910817" cy="4771006"/>
          </a:xfrm>
        </p:spPr>
        <p:txBody>
          <a:bodyPr>
            <a:normAutofit/>
          </a:bodyPr>
          <a:lstStyle/>
          <a:p>
            <a:r>
              <a:rPr lang="en-SG" b="1" dirty="0">
                <a:latin typeface="+mj-lt"/>
              </a:rPr>
              <a:t>Question: </a:t>
            </a:r>
            <a:r>
              <a:rPr lang="en-SG" dirty="0">
                <a:latin typeface="+mj-lt"/>
              </a:rPr>
              <a:t>A Wi-Fi user has a </a:t>
            </a:r>
            <a:r>
              <a:rPr lang="en-SG" b="1" dirty="0">
                <a:latin typeface="+mj-lt"/>
              </a:rPr>
              <a:t>signal power of -50 dBm</a:t>
            </a:r>
            <a:r>
              <a:rPr lang="en-SG" dirty="0">
                <a:latin typeface="+mj-lt"/>
              </a:rPr>
              <a:t> and </a:t>
            </a:r>
            <a:r>
              <a:rPr lang="en-SG" b="1" dirty="0">
                <a:latin typeface="+mj-lt"/>
              </a:rPr>
              <a:t>noise power of -80 dBm. What is the SNR?</a:t>
            </a:r>
          </a:p>
          <a:p>
            <a:endParaRPr lang="en-SG" b="1" dirty="0">
              <a:latin typeface="+mj-lt"/>
            </a:endParaRPr>
          </a:p>
          <a:p>
            <a:r>
              <a:rPr lang="en-SG" b="1" dirty="0">
                <a:latin typeface="+mj-lt"/>
              </a:rPr>
              <a:t>Answer:</a:t>
            </a:r>
            <a:br>
              <a:rPr lang="en-SG" dirty="0"/>
            </a:br>
            <a:r>
              <a:rPr lang="en-SG" dirty="0"/>
              <a:t>			</a:t>
            </a:r>
          </a:p>
          <a:p>
            <a:pPr marL="0" indent="0">
              <a:buNone/>
            </a:pPr>
            <a:r>
              <a:rPr lang="en-SG" sz="3600" dirty="0"/>
              <a:t>                              SNR = (-50) - (-80) = 30 dB</a:t>
            </a:r>
            <a:endParaRPr lang="en-SG" dirty="0"/>
          </a:p>
          <a:p>
            <a:pPr lvl="4"/>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DB785530-D320-524D-4CEB-6A4927C69DBE}"/>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6" name="AutoShape 2" descr="{\displaystyle \mathrm {SNR} ={\frac {P_{\mathrm {signal} }}{P_{\mathrm {noise} }}},}">
            <a:extLst>
              <a:ext uri="{FF2B5EF4-FFF2-40B4-BE49-F238E27FC236}">
                <a16:creationId xmlns:a16="http://schemas.microsoft.com/office/drawing/2014/main" id="{ADF874D9-A427-E178-28F4-4471274B9F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9181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34BA8-AE7D-9F3F-71A3-5E8BD9862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AC4D1-1FE7-E4B4-1DC3-5B26930A26A1}"/>
              </a:ext>
            </a:extLst>
          </p:cNvPr>
          <p:cNvSpPr>
            <a:spLocks noGrp="1"/>
          </p:cNvSpPr>
          <p:nvPr>
            <p:ph type="title"/>
          </p:nvPr>
        </p:nvSpPr>
        <p:spPr>
          <a:xfrm>
            <a:off x="685800" y="442948"/>
            <a:ext cx="10515600" cy="1325563"/>
          </a:xfrm>
        </p:spPr>
        <p:txBody>
          <a:bodyPr>
            <a:normAutofit/>
          </a:bodyPr>
          <a:lstStyle/>
          <a:p>
            <a:r>
              <a:rPr lang="en-SG" b="1" dirty="0"/>
              <a:t>Expected Transmission Count (ETX)</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4EA299-9821-6848-47D1-7BB7957A8AF6}"/>
                  </a:ext>
                </a:extLst>
              </p:cNvPr>
              <p:cNvSpPr>
                <a:spLocks noGrp="1"/>
              </p:cNvSpPr>
              <p:nvPr>
                <p:ph idx="1"/>
              </p:nvPr>
            </p:nvSpPr>
            <p:spPr>
              <a:xfrm>
                <a:off x="615570" y="1585984"/>
                <a:ext cx="11265659" cy="5135491"/>
              </a:xfrm>
            </p:spPr>
            <p:txBody>
              <a:bodyPr>
                <a:normAutofit lnSpcReduction="10000"/>
              </a:bodyPr>
              <a:lstStyle/>
              <a:p>
                <a:r>
                  <a:rPr lang="en-SG" dirty="0">
                    <a:latin typeface="+mj-lt"/>
                  </a:rPr>
                  <a:t>Measures the expected number of transmissions (including retransmissions) required for a packet to be successfully receive</a:t>
                </a:r>
              </a:p>
              <a:p>
                <a:r>
                  <a:rPr lang="en-SG" dirty="0">
                    <a:latin typeface="+mj-lt"/>
                  </a:rPr>
                  <a:t>Used in routing algorithms (e.g., wireless mesh networks)</a:t>
                </a:r>
              </a:p>
              <a:p>
                <a:endParaRPr lang="en-SG" dirty="0">
                  <a:latin typeface="+mj-lt"/>
                </a:endParaRPr>
              </a:p>
              <a:p>
                <a:pPr marL="0" indent="0">
                  <a:buNone/>
                </a:pPr>
                <a:endParaRPr lang="en-SG" dirty="0">
                  <a:latin typeface="+mj-lt"/>
                </a:endParaRPr>
              </a:p>
              <a:p>
                <a:pPr marL="0" indent="0" algn="ctr">
                  <a:buNone/>
                </a:pPr>
                <a:r>
                  <a:rPr lang="en-SG" sz="4000" dirty="0">
                    <a:latin typeface="+mj-lt"/>
                  </a:rPr>
                  <a:t>ETX = </a:t>
                </a:r>
                <a14:m>
                  <m:oMath xmlns:m="http://schemas.openxmlformats.org/officeDocument/2006/math">
                    <m:f>
                      <m:fPr>
                        <m:ctrlPr>
                          <a:rPr lang="en-SG" sz="4000" i="1" smtClean="0">
                            <a:latin typeface="+mj-lt"/>
                          </a:rPr>
                        </m:ctrlPr>
                      </m:fPr>
                      <m:num>
                        <m:r>
                          <a:rPr lang="en-US" sz="4000" b="0" i="1" smtClean="0">
                            <a:latin typeface="Cambria Math" panose="02040503050406030204" pitchFamily="18" charset="0"/>
                          </a:rPr>
                          <m:t>1</m:t>
                        </m:r>
                      </m:num>
                      <m:den>
                        <m:r>
                          <a:rPr lang="en-US" sz="4000" b="0" i="1" smtClean="0">
                            <a:latin typeface="+mj-lt"/>
                          </a:rPr>
                          <m:t>𝑃</m:t>
                        </m:r>
                        <m:r>
                          <a:rPr lang="en-US" sz="4000" b="0" i="1" baseline="-25000" smtClean="0">
                            <a:latin typeface="Cambria Math" panose="02040503050406030204" pitchFamily="18" charset="0"/>
                          </a:rPr>
                          <m:t>𝑓𝑜𝑟𝑤𝑎𝑟𝑑</m:t>
                        </m:r>
                        <m:r>
                          <a:rPr lang="en-US" sz="4000" b="0" i="1" smtClean="0">
                            <a:latin typeface="Cambria Math" panose="02040503050406030204" pitchFamily="18" charset="0"/>
                          </a:rPr>
                          <m:t> </m:t>
                        </m:r>
                        <m:r>
                          <a:rPr lang="en-US" sz="4000" b="0" i="1" smtClean="0">
                            <a:latin typeface="Cambria Math" panose="02040503050406030204" pitchFamily="18" charset="0"/>
                          </a:rPr>
                          <m:t>𝑋</m:t>
                        </m:r>
                        <m:r>
                          <a:rPr lang="en-US" sz="4000" b="0" i="1" smtClean="0">
                            <a:latin typeface="Cambria Math" panose="02040503050406030204" pitchFamily="18" charset="0"/>
                          </a:rPr>
                          <m:t> </m:t>
                        </m:r>
                        <m:r>
                          <a:rPr lang="en-US" sz="4000" b="0" i="1" smtClean="0">
                            <a:latin typeface="Cambria Math" panose="02040503050406030204" pitchFamily="18" charset="0"/>
                          </a:rPr>
                          <m:t>𝑃𝑟𝑒𝑣𝑒</m:t>
                        </m:r>
                        <m:r>
                          <a:rPr lang="en-US" sz="4000" b="0" i="1" baseline="-25000" smtClean="0">
                            <a:latin typeface="Cambria Math" panose="02040503050406030204" pitchFamily="18" charset="0"/>
                          </a:rPr>
                          <m:t>𝑟𝑠𝑒</m:t>
                        </m:r>
                      </m:den>
                    </m:f>
                  </m:oMath>
                </a14:m>
                <a:r>
                  <a:rPr lang="en-SG" sz="4000" dirty="0">
                    <a:latin typeface="+mj-lt"/>
                  </a:rPr>
                  <a:t> </a:t>
                </a:r>
              </a:p>
              <a:p>
                <a:pPr marL="0" indent="0">
                  <a:buNone/>
                </a:pPr>
                <a:endParaRPr lang="en-SG" b="1" dirty="0">
                  <a:latin typeface="+mj-lt"/>
                </a:endParaRPr>
              </a:p>
              <a:p>
                <a:r>
                  <a:rPr lang="en-SG" b="1" dirty="0">
                    <a:latin typeface="+mj-lt"/>
                  </a:rPr>
                  <a:t>Significance: </a:t>
                </a:r>
              </a:p>
              <a:p>
                <a:pPr lvl="1"/>
                <a:r>
                  <a:rPr lang="en-SG" dirty="0"/>
                  <a:t>Lower ETX means fewer retransmissions and better efficiency.</a:t>
                </a:r>
              </a:p>
              <a:p>
                <a:pPr lvl="1"/>
                <a:r>
                  <a:rPr lang="en-SG" dirty="0"/>
                  <a:t>High ETX leads to increased latency and power consumption</a:t>
                </a: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C74EA299-9821-6848-47D1-7BB7957A8AF6}"/>
                  </a:ext>
                </a:extLst>
              </p:cNvPr>
              <p:cNvSpPr>
                <a:spLocks noGrp="1" noRot="1" noChangeAspect="1" noMove="1" noResize="1" noEditPoints="1" noAdjustHandles="1" noChangeArrowheads="1" noChangeShapeType="1" noTextEdit="1"/>
              </p:cNvSpPr>
              <p:nvPr>
                <p:ph idx="1"/>
              </p:nvPr>
            </p:nvSpPr>
            <p:spPr>
              <a:xfrm>
                <a:off x="615570" y="1585984"/>
                <a:ext cx="11265659" cy="5135491"/>
              </a:xfrm>
              <a:blipFill>
                <a:blip r:embed="rId2"/>
                <a:stretch>
                  <a:fillRect l="-1014" t="-2709"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986E1DB-46A0-E0C9-4E0E-25BA3D90336A}"/>
              </a:ext>
            </a:extLst>
          </p:cNvPr>
          <p:cNvSpPr>
            <a:spLocks noGrp="1"/>
          </p:cNvSpPr>
          <p:nvPr>
            <p:ph type="sldNum" sz="quarter" idx="12"/>
          </p:nvPr>
        </p:nvSpPr>
        <p:spPr/>
        <p:txBody>
          <a:bodyPr/>
          <a:lstStyle/>
          <a:p>
            <a:fld id="{687B7451-1438-CB4A-8106-82A64F1C7D7B}" type="slidenum">
              <a:rPr lang="sv-SE" smtClean="0"/>
              <a:pPr/>
              <a:t>31</a:t>
            </a:fld>
            <a:endParaRPr lang="sv-SE" dirty="0"/>
          </a:p>
        </p:txBody>
      </p:sp>
      <p:sp>
        <p:nvSpPr>
          <p:cNvPr id="6" name="AutoShape 2" descr="{\displaystyle \mathrm {SNR} ={\frac {P_{\mathrm {signal} }}{P_{\mathrm {noise} }}},}">
            <a:extLst>
              <a:ext uri="{FF2B5EF4-FFF2-40B4-BE49-F238E27FC236}">
                <a16:creationId xmlns:a16="http://schemas.microsoft.com/office/drawing/2014/main" id="{737BBA2D-30BB-71FD-B46B-DF9A48A6DC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4956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F731E-4CF9-287B-E5D0-EAEDA3D62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8398F-B6A6-2104-17A7-40C6E09122F7}"/>
              </a:ext>
            </a:extLst>
          </p:cNvPr>
          <p:cNvSpPr>
            <a:spLocks noGrp="1"/>
          </p:cNvSpPr>
          <p:nvPr>
            <p:ph type="title"/>
          </p:nvPr>
        </p:nvSpPr>
        <p:spPr>
          <a:xfrm>
            <a:off x="498285" y="336610"/>
            <a:ext cx="11195429" cy="1249374"/>
          </a:xfrm>
        </p:spPr>
        <p:txBody>
          <a:bodyPr>
            <a:normAutofit/>
          </a:bodyPr>
          <a:lstStyle/>
          <a:p>
            <a:r>
              <a:rPr lang="en-SG" b="1" dirty="0"/>
              <a:t>Understanding Channel Capacity &amp; Link Quality</a:t>
            </a:r>
            <a:endParaRPr lang="en-SG" dirty="0"/>
          </a:p>
        </p:txBody>
      </p:sp>
      <p:sp>
        <p:nvSpPr>
          <p:cNvPr id="3" name="Content Placeholder 2">
            <a:extLst>
              <a:ext uri="{FF2B5EF4-FFF2-40B4-BE49-F238E27FC236}">
                <a16:creationId xmlns:a16="http://schemas.microsoft.com/office/drawing/2014/main" id="{36A30901-D6BB-C579-DB3E-F6CF04AC80E4}"/>
              </a:ext>
            </a:extLst>
          </p:cNvPr>
          <p:cNvSpPr>
            <a:spLocks noGrp="1"/>
          </p:cNvSpPr>
          <p:nvPr>
            <p:ph idx="1"/>
          </p:nvPr>
        </p:nvSpPr>
        <p:spPr>
          <a:xfrm>
            <a:off x="615570" y="1585984"/>
            <a:ext cx="11265659" cy="5135491"/>
          </a:xfrm>
        </p:spPr>
        <p:txBody>
          <a:bodyPr>
            <a:normAutofit/>
          </a:bodyPr>
          <a:lstStyle/>
          <a:p>
            <a:pPr algn="just"/>
            <a:r>
              <a:rPr lang="en-SG" b="1" dirty="0">
                <a:latin typeface="+mj-lt"/>
              </a:rPr>
              <a:t>Definition: </a:t>
            </a:r>
            <a:r>
              <a:rPr lang="en-SG" dirty="0">
                <a:latin typeface="+mj-lt"/>
              </a:rPr>
              <a:t>Maximum rate at which information can be transmitted over a communication channel without error</a:t>
            </a:r>
          </a:p>
          <a:p>
            <a:r>
              <a:rPr lang="en-SG" dirty="0">
                <a:latin typeface="+mj-lt"/>
              </a:rPr>
              <a:t>Channel capacity is measured in the unit of bits/second</a:t>
            </a:r>
          </a:p>
          <a:p>
            <a:r>
              <a:rPr lang="en-SG" dirty="0">
                <a:latin typeface="+mj-lt"/>
              </a:rPr>
              <a:t>How does channel capacity relate to the link quality?</a:t>
            </a:r>
          </a:p>
          <a:p>
            <a:endParaRPr lang="en-SG" dirty="0">
              <a:latin typeface="+mj-lt"/>
            </a:endParaRPr>
          </a:p>
          <a:p>
            <a:pPr marL="0" indent="0">
              <a:buNone/>
            </a:pP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EFDE2D91-8DAA-35F6-6D44-5B9737E927BB}"/>
              </a:ext>
            </a:extLst>
          </p:cNvPr>
          <p:cNvSpPr>
            <a:spLocks noGrp="1"/>
          </p:cNvSpPr>
          <p:nvPr>
            <p:ph type="sldNum" sz="quarter" idx="12"/>
          </p:nvPr>
        </p:nvSpPr>
        <p:spPr/>
        <p:txBody>
          <a:bodyPr/>
          <a:lstStyle/>
          <a:p>
            <a:fld id="{687B7451-1438-CB4A-8106-82A64F1C7D7B}" type="slidenum">
              <a:rPr lang="sv-SE" smtClean="0"/>
              <a:pPr/>
              <a:t>32</a:t>
            </a:fld>
            <a:endParaRPr lang="sv-SE" dirty="0"/>
          </a:p>
        </p:txBody>
      </p:sp>
      <p:sp>
        <p:nvSpPr>
          <p:cNvPr id="6" name="AutoShape 2" descr="{\displaystyle \mathrm {SNR} ={\frac {P_{\mathrm {signal} }}{P_{\mathrm {noise} }}},}">
            <a:extLst>
              <a:ext uri="{FF2B5EF4-FFF2-40B4-BE49-F238E27FC236}">
                <a16:creationId xmlns:a16="http://schemas.microsoft.com/office/drawing/2014/main" id="{4143DBE6-E28F-E8AB-1B74-BEE34D0AFC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1946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F9204-CFBC-C1F6-8917-E4C22B343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2DB57-C3EB-36EE-60B2-6C98D4328B66}"/>
              </a:ext>
            </a:extLst>
          </p:cNvPr>
          <p:cNvSpPr>
            <a:spLocks noGrp="1"/>
          </p:cNvSpPr>
          <p:nvPr>
            <p:ph type="title"/>
          </p:nvPr>
        </p:nvSpPr>
        <p:spPr>
          <a:xfrm>
            <a:off x="498285" y="336610"/>
            <a:ext cx="11195429" cy="1249374"/>
          </a:xfrm>
        </p:spPr>
        <p:txBody>
          <a:bodyPr>
            <a:normAutofit/>
          </a:bodyPr>
          <a:lstStyle/>
          <a:p>
            <a:r>
              <a:rPr lang="en-SG" b="1" dirty="0"/>
              <a:t>Understanding Channel Capacity &amp; Link Quality</a:t>
            </a:r>
            <a:endParaRPr lang="en-SG" dirty="0"/>
          </a:p>
        </p:txBody>
      </p:sp>
      <p:sp>
        <p:nvSpPr>
          <p:cNvPr id="3" name="Content Placeholder 2">
            <a:extLst>
              <a:ext uri="{FF2B5EF4-FFF2-40B4-BE49-F238E27FC236}">
                <a16:creationId xmlns:a16="http://schemas.microsoft.com/office/drawing/2014/main" id="{EEAA0CFD-DCEB-2171-E0EB-6064B4D29659}"/>
              </a:ext>
            </a:extLst>
          </p:cNvPr>
          <p:cNvSpPr>
            <a:spLocks noGrp="1"/>
          </p:cNvSpPr>
          <p:nvPr>
            <p:ph idx="1"/>
          </p:nvPr>
        </p:nvSpPr>
        <p:spPr>
          <a:xfrm>
            <a:off x="615570" y="1585984"/>
            <a:ext cx="11265659" cy="5135491"/>
          </a:xfrm>
        </p:spPr>
        <p:txBody>
          <a:bodyPr>
            <a:normAutofit/>
          </a:bodyPr>
          <a:lstStyle/>
          <a:p>
            <a:pPr algn="just"/>
            <a:r>
              <a:rPr lang="en-SG" b="1" dirty="0">
                <a:latin typeface="+mj-lt"/>
              </a:rPr>
              <a:t>Definition: </a:t>
            </a:r>
            <a:r>
              <a:rPr lang="en-SG" dirty="0">
                <a:latin typeface="+mj-lt"/>
              </a:rPr>
              <a:t>Maximum rate at which information can be transmitted over a communication channel without error</a:t>
            </a:r>
          </a:p>
          <a:p>
            <a:r>
              <a:rPr lang="en-SG" dirty="0">
                <a:latin typeface="+mj-lt"/>
              </a:rPr>
              <a:t>Channel capacity is measured in the unit of bits/second</a:t>
            </a:r>
          </a:p>
          <a:p>
            <a:r>
              <a:rPr lang="en-SG" dirty="0">
                <a:latin typeface="+mj-lt"/>
              </a:rPr>
              <a:t>How does channel capacity relate to the link quality?</a:t>
            </a:r>
          </a:p>
          <a:p>
            <a:pPr lvl="1"/>
            <a:r>
              <a:rPr lang="en-SG" dirty="0">
                <a:latin typeface="+mj-lt"/>
              </a:rPr>
              <a:t>Higher SNR usually leads to a higher capacity</a:t>
            </a:r>
          </a:p>
          <a:p>
            <a:pPr lvl="1"/>
            <a:r>
              <a:rPr lang="en-SG" dirty="0">
                <a:latin typeface="+mj-lt"/>
              </a:rPr>
              <a:t>Recall bandwidth is the  frequency range over which the signal is transmitted; a wider bandwidth can support higher data rates</a:t>
            </a:r>
          </a:p>
          <a:p>
            <a:pPr lvl="1"/>
            <a:r>
              <a:rPr lang="en-SG" dirty="0">
                <a:latin typeface="+mj-lt"/>
              </a:rPr>
              <a:t>Factors that reduce link quality?</a:t>
            </a:r>
          </a:p>
          <a:p>
            <a:pPr lvl="1"/>
            <a:endParaRPr lang="en-SG" dirty="0">
              <a:latin typeface="+mj-lt"/>
            </a:endParaRPr>
          </a:p>
          <a:p>
            <a:pPr lvl="1"/>
            <a:endParaRPr lang="en-SG" dirty="0">
              <a:latin typeface="+mj-lt"/>
            </a:endParaRPr>
          </a:p>
          <a:p>
            <a:endParaRPr lang="en-SG" dirty="0">
              <a:latin typeface="+mj-lt"/>
            </a:endParaRPr>
          </a:p>
          <a:p>
            <a:pPr marL="0" indent="0">
              <a:buNone/>
            </a:pP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6EF1D921-1AD9-9D4F-17A7-2BD66F77AE0A}"/>
              </a:ext>
            </a:extLst>
          </p:cNvPr>
          <p:cNvSpPr>
            <a:spLocks noGrp="1"/>
          </p:cNvSpPr>
          <p:nvPr>
            <p:ph type="sldNum" sz="quarter" idx="12"/>
          </p:nvPr>
        </p:nvSpPr>
        <p:spPr/>
        <p:txBody>
          <a:bodyPr/>
          <a:lstStyle/>
          <a:p>
            <a:fld id="{687B7451-1438-CB4A-8106-82A64F1C7D7B}" type="slidenum">
              <a:rPr lang="sv-SE" smtClean="0"/>
              <a:pPr/>
              <a:t>33</a:t>
            </a:fld>
            <a:endParaRPr lang="sv-SE" dirty="0"/>
          </a:p>
        </p:txBody>
      </p:sp>
      <p:sp>
        <p:nvSpPr>
          <p:cNvPr id="6" name="AutoShape 2" descr="{\displaystyle \mathrm {SNR} ={\frac {P_{\mathrm {signal} }}{P_{\mathrm {noise} }}},}">
            <a:extLst>
              <a:ext uri="{FF2B5EF4-FFF2-40B4-BE49-F238E27FC236}">
                <a16:creationId xmlns:a16="http://schemas.microsoft.com/office/drawing/2014/main" id="{0DD9B8BD-1C8C-CD34-98BC-B46B8DDCD5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0807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36400-BF44-895B-BFCC-B34A449F9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E99F0-661E-3B86-4B05-42D244834448}"/>
              </a:ext>
            </a:extLst>
          </p:cNvPr>
          <p:cNvSpPr>
            <a:spLocks noGrp="1"/>
          </p:cNvSpPr>
          <p:nvPr>
            <p:ph type="title"/>
          </p:nvPr>
        </p:nvSpPr>
        <p:spPr>
          <a:xfrm>
            <a:off x="498285" y="336610"/>
            <a:ext cx="11195429" cy="1249374"/>
          </a:xfrm>
        </p:spPr>
        <p:txBody>
          <a:bodyPr>
            <a:normAutofit/>
          </a:bodyPr>
          <a:lstStyle/>
          <a:p>
            <a:r>
              <a:rPr lang="en-SG" b="1" dirty="0"/>
              <a:t>Understanding Channel Capacity &amp; Link Quality</a:t>
            </a:r>
            <a:endParaRPr lang="en-SG" dirty="0"/>
          </a:p>
        </p:txBody>
      </p:sp>
      <p:sp>
        <p:nvSpPr>
          <p:cNvPr id="3" name="Content Placeholder 2">
            <a:extLst>
              <a:ext uri="{FF2B5EF4-FFF2-40B4-BE49-F238E27FC236}">
                <a16:creationId xmlns:a16="http://schemas.microsoft.com/office/drawing/2014/main" id="{170DEB1F-FC17-7ACF-46CF-5785A01F61B2}"/>
              </a:ext>
            </a:extLst>
          </p:cNvPr>
          <p:cNvSpPr>
            <a:spLocks noGrp="1"/>
          </p:cNvSpPr>
          <p:nvPr>
            <p:ph idx="1"/>
          </p:nvPr>
        </p:nvSpPr>
        <p:spPr>
          <a:xfrm>
            <a:off x="615570" y="1585984"/>
            <a:ext cx="11265659" cy="3982303"/>
          </a:xfrm>
        </p:spPr>
        <p:txBody>
          <a:bodyPr>
            <a:normAutofit/>
          </a:bodyPr>
          <a:lstStyle/>
          <a:p>
            <a:pPr algn="just"/>
            <a:r>
              <a:rPr lang="en-SG" b="1" dirty="0">
                <a:latin typeface="+mj-lt"/>
              </a:rPr>
              <a:t>Definition: </a:t>
            </a:r>
            <a:r>
              <a:rPr lang="en-SG" dirty="0">
                <a:latin typeface="+mj-lt"/>
              </a:rPr>
              <a:t>Maximum rate at which information can be transmitted over a communication channel without error</a:t>
            </a:r>
          </a:p>
          <a:p>
            <a:r>
              <a:rPr lang="en-SG" dirty="0">
                <a:latin typeface="+mj-lt"/>
              </a:rPr>
              <a:t>Channel capacity is measured in the unit of bits/second</a:t>
            </a:r>
          </a:p>
          <a:p>
            <a:r>
              <a:rPr lang="en-SG" dirty="0">
                <a:latin typeface="+mj-lt"/>
              </a:rPr>
              <a:t>How does channel capacity relate to the link quality?</a:t>
            </a:r>
          </a:p>
          <a:p>
            <a:pPr lvl="1"/>
            <a:r>
              <a:rPr lang="en-SG" dirty="0">
                <a:latin typeface="+mj-lt"/>
              </a:rPr>
              <a:t>Higher SNR usually leads to a higher capacity</a:t>
            </a:r>
          </a:p>
          <a:p>
            <a:pPr lvl="1"/>
            <a:r>
              <a:rPr lang="en-SG" dirty="0">
                <a:latin typeface="+mj-lt"/>
              </a:rPr>
              <a:t>Recall bandwidth is the  frequency range over which the signal is transmitted; a wider bandwidth can support higher data rates</a:t>
            </a:r>
          </a:p>
          <a:p>
            <a:pPr lvl="1"/>
            <a:r>
              <a:rPr lang="en-SG" dirty="0">
                <a:latin typeface="+mj-lt"/>
              </a:rPr>
              <a:t>Factors that reduce link quality? Fading, interference, reduce channel capacity</a:t>
            </a:r>
          </a:p>
          <a:p>
            <a:endParaRPr lang="en-SG" dirty="0">
              <a:latin typeface="+mj-lt"/>
            </a:endParaRPr>
          </a:p>
          <a:p>
            <a:pPr lvl="1"/>
            <a:endParaRPr lang="en-SG" dirty="0">
              <a:latin typeface="+mj-lt"/>
            </a:endParaRPr>
          </a:p>
          <a:p>
            <a:endParaRPr lang="en-SG" dirty="0">
              <a:latin typeface="+mj-lt"/>
            </a:endParaRPr>
          </a:p>
          <a:p>
            <a:pPr marL="0" indent="0">
              <a:buNone/>
            </a:pP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BFD7FED-8E57-30DC-9319-5AD2477A7EDE}"/>
              </a:ext>
            </a:extLst>
          </p:cNvPr>
          <p:cNvSpPr>
            <a:spLocks noGrp="1"/>
          </p:cNvSpPr>
          <p:nvPr>
            <p:ph type="sldNum" sz="quarter" idx="12"/>
          </p:nvPr>
        </p:nvSpPr>
        <p:spPr/>
        <p:txBody>
          <a:bodyPr/>
          <a:lstStyle/>
          <a:p>
            <a:fld id="{687B7451-1438-CB4A-8106-82A64F1C7D7B}" type="slidenum">
              <a:rPr lang="sv-SE" smtClean="0"/>
              <a:pPr/>
              <a:t>34</a:t>
            </a:fld>
            <a:endParaRPr lang="sv-SE" dirty="0"/>
          </a:p>
        </p:txBody>
      </p:sp>
      <p:sp>
        <p:nvSpPr>
          <p:cNvPr id="6" name="AutoShape 2" descr="{\displaystyle \mathrm {SNR} ={\frac {P_{\mathrm {signal} }}{P_{\mathrm {noise} }}},}">
            <a:extLst>
              <a:ext uri="{FF2B5EF4-FFF2-40B4-BE49-F238E27FC236}">
                <a16:creationId xmlns:a16="http://schemas.microsoft.com/office/drawing/2014/main" id="{10898C37-FD16-C9FD-9BB6-F2D685D7B9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313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0319-BEFD-EDB4-8301-19021A86A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CF3EA-8241-2265-CFDA-A479371FB575}"/>
              </a:ext>
            </a:extLst>
          </p:cNvPr>
          <p:cNvSpPr>
            <a:spLocks noGrp="1"/>
          </p:cNvSpPr>
          <p:nvPr>
            <p:ph type="title"/>
          </p:nvPr>
        </p:nvSpPr>
        <p:spPr>
          <a:xfrm>
            <a:off x="498285" y="336610"/>
            <a:ext cx="11195429" cy="1249374"/>
          </a:xfrm>
        </p:spPr>
        <p:txBody>
          <a:bodyPr>
            <a:normAutofit/>
          </a:bodyPr>
          <a:lstStyle/>
          <a:p>
            <a:r>
              <a:rPr lang="en-SG" b="1" dirty="0"/>
              <a:t>Understanding Channel Capacity &amp; Link Quality</a:t>
            </a:r>
            <a:endParaRPr lang="en-SG" dirty="0"/>
          </a:p>
        </p:txBody>
      </p:sp>
      <p:sp>
        <p:nvSpPr>
          <p:cNvPr id="3" name="Content Placeholder 2">
            <a:extLst>
              <a:ext uri="{FF2B5EF4-FFF2-40B4-BE49-F238E27FC236}">
                <a16:creationId xmlns:a16="http://schemas.microsoft.com/office/drawing/2014/main" id="{122DB081-9B1F-9C5F-4259-1DDE273802EC}"/>
              </a:ext>
            </a:extLst>
          </p:cNvPr>
          <p:cNvSpPr>
            <a:spLocks noGrp="1"/>
          </p:cNvSpPr>
          <p:nvPr>
            <p:ph idx="1"/>
          </p:nvPr>
        </p:nvSpPr>
        <p:spPr>
          <a:xfrm>
            <a:off x="615570" y="1585984"/>
            <a:ext cx="11265659" cy="5272016"/>
          </a:xfrm>
        </p:spPr>
        <p:txBody>
          <a:bodyPr>
            <a:normAutofit lnSpcReduction="10000"/>
          </a:bodyPr>
          <a:lstStyle/>
          <a:p>
            <a:pPr algn="just"/>
            <a:r>
              <a:rPr lang="en-SG" b="1" dirty="0">
                <a:latin typeface="+mj-lt"/>
              </a:rPr>
              <a:t>Definition: </a:t>
            </a:r>
            <a:r>
              <a:rPr lang="en-SG" dirty="0">
                <a:latin typeface="+mj-lt"/>
              </a:rPr>
              <a:t>Maximum rate at which information can be transmitted over a communication channel without error</a:t>
            </a:r>
          </a:p>
          <a:p>
            <a:r>
              <a:rPr lang="en-SG" dirty="0">
                <a:latin typeface="+mj-lt"/>
              </a:rPr>
              <a:t>Channel capacity is measured in the unit of bits/second</a:t>
            </a:r>
          </a:p>
          <a:p>
            <a:r>
              <a:rPr lang="en-SG" dirty="0">
                <a:latin typeface="+mj-lt"/>
              </a:rPr>
              <a:t>How does channel capacity relate to the link quality?</a:t>
            </a:r>
          </a:p>
          <a:p>
            <a:pPr lvl="1"/>
            <a:r>
              <a:rPr lang="en-SG" dirty="0">
                <a:latin typeface="+mj-lt"/>
              </a:rPr>
              <a:t>Higher SNR usually leads to a higher capacity</a:t>
            </a:r>
          </a:p>
          <a:p>
            <a:pPr lvl="1"/>
            <a:r>
              <a:rPr lang="en-SG" dirty="0">
                <a:latin typeface="+mj-lt"/>
              </a:rPr>
              <a:t>Recall bandwidth is the  frequency range over which the signal is transmitted; a wider bandwidth can support higher data rates</a:t>
            </a:r>
          </a:p>
          <a:p>
            <a:pPr lvl="1"/>
            <a:r>
              <a:rPr lang="en-SG" dirty="0">
                <a:latin typeface="+mj-lt"/>
              </a:rPr>
              <a:t>Factors that reduce link quality? Fading, interference, reduce channel capacity</a:t>
            </a:r>
          </a:p>
          <a:p>
            <a:pPr marL="0" indent="0">
              <a:buNone/>
            </a:pPr>
            <a:r>
              <a:rPr lang="en-SG" sz="3500" b="1" dirty="0">
                <a:solidFill>
                  <a:srgbClr val="C00000"/>
                </a:solidFill>
                <a:latin typeface="+mj-lt"/>
              </a:rPr>
              <a:t>Takeaways</a:t>
            </a:r>
            <a:r>
              <a:rPr lang="en-SG" dirty="0">
                <a:latin typeface="+mj-lt"/>
              </a:rPr>
              <a:t>:</a:t>
            </a:r>
          </a:p>
          <a:p>
            <a:r>
              <a:rPr lang="en-SG" dirty="0">
                <a:latin typeface="+mj-lt"/>
              </a:rPr>
              <a:t>Good link quality (high SNR, low interference) improves channel capacity</a:t>
            </a:r>
          </a:p>
          <a:p>
            <a:r>
              <a:rPr lang="en-SG" dirty="0">
                <a:latin typeface="+mj-lt"/>
              </a:rPr>
              <a:t>Poor link quality leads to lower achievable data rates, even if the theoretical channel capacity is high</a:t>
            </a:r>
          </a:p>
          <a:p>
            <a:endParaRPr lang="en-SG" dirty="0">
              <a:latin typeface="+mj-lt"/>
            </a:endParaRPr>
          </a:p>
          <a:p>
            <a:pPr lvl="1"/>
            <a:endParaRPr lang="en-SG" dirty="0">
              <a:latin typeface="+mj-lt"/>
            </a:endParaRPr>
          </a:p>
          <a:p>
            <a:endParaRPr lang="en-SG" dirty="0">
              <a:latin typeface="+mj-lt"/>
            </a:endParaRPr>
          </a:p>
          <a:p>
            <a:pPr marL="0" indent="0">
              <a:buNone/>
            </a:pPr>
            <a:endParaRPr lang="en-SG" dirty="0">
              <a:latin typeface="+mj-lt"/>
            </a:endParaRPr>
          </a:p>
          <a:p>
            <a:endParaRPr lang="en-SG" dirty="0">
              <a:latin typeface="+mj-lt"/>
            </a:endParaRPr>
          </a:p>
          <a:p>
            <a:endParaRPr lang="en-SG" dirty="0">
              <a:latin typeface="+mj-lt"/>
            </a:endParaRPr>
          </a:p>
          <a:p>
            <a:endParaRPr lang="en-SG"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CDA0C5CE-8927-3FD2-7D3F-4B53C5682B94}"/>
              </a:ext>
            </a:extLst>
          </p:cNvPr>
          <p:cNvSpPr>
            <a:spLocks noGrp="1"/>
          </p:cNvSpPr>
          <p:nvPr>
            <p:ph type="sldNum" sz="quarter" idx="12"/>
          </p:nvPr>
        </p:nvSpPr>
        <p:spPr/>
        <p:txBody>
          <a:bodyPr/>
          <a:lstStyle/>
          <a:p>
            <a:fld id="{687B7451-1438-CB4A-8106-82A64F1C7D7B}" type="slidenum">
              <a:rPr lang="sv-SE" smtClean="0"/>
              <a:pPr/>
              <a:t>35</a:t>
            </a:fld>
            <a:endParaRPr lang="sv-SE" dirty="0"/>
          </a:p>
        </p:txBody>
      </p:sp>
      <p:sp>
        <p:nvSpPr>
          <p:cNvPr id="6" name="AutoShape 2" descr="{\displaystyle \mathrm {SNR} ={\frac {P_{\mathrm {signal} }}{P_{\mathrm {noise} }}},}">
            <a:extLst>
              <a:ext uri="{FF2B5EF4-FFF2-40B4-BE49-F238E27FC236}">
                <a16:creationId xmlns:a16="http://schemas.microsoft.com/office/drawing/2014/main" id="{4BE6D7D8-67C9-82F1-09F4-8337B8E9CB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398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a:xfrm>
            <a:off x="990600" y="365125"/>
            <a:ext cx="10515600" cy="1325563"/>
          </a:xfrm>
        </p:spPr>
        <p:txBody>
          <a:bodyPr>
            <a:normAutofit/>
          </a:bodyPr>
          <a:lstStyle/>
          <a:p>
            <a:r>
              <a:rPr lang="en-SG" b="1" dirty="0"/>
              <a:t>Channel Capacity &amp; Link Quality – The Shannon Perspective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2005012"/>
                <a:ext cx="10515600" cy="4351338"/>
              </a:xfrm>
            </p:spPr>
            <p:txBody>
              <a:bodyPr>
                <a:normAutofit/>
              </a:bodyPr>
              <a:lstStyle/>
              <a:p>
                <a:r>
                  <a:rPr lang="en-SG" b="1" dirty="0">
                    <a:latin typeface="+mj-lt"/>
                  </a:rPr>
                  <a:t>Shannon’s Channel Capacity Formula:</a:t>
                </a:r>
              </a:p>
              <a:p>
                <a:endParaRPr lang="en-SG" b="1" dirty="0">
                  <a:latin typeface="+mj-lt"/>
                </a:endParaRPr>
              </a:p>
              <a:p>
                <a:pPr marL="0" indent="0" algn="ctr">
                  <a:buNone/>
                </a:pPr>
                <a:r>
                  <a:rPr lang="en-SG" sz="3200" b="1" dirty="0">
                    <a:latin typeface="+mj-lt"/>
                  </a:rPr>
                  <a:t>C = B X log</a:t>
                </a:r>
                <a:r>
                  <a:rPr lang="en-SG" sz="3200" b="1" baseline="-25000" dirty="0">
                    <a:latin typeface="+mj-lt"/>
                  </a:rPr>
                  <a:t>2</a:t>
                </a:r>
                <a:r>
                  <a:rPr lang="en-SG" sz="3200" b="1" dirty="0">
                    <a:latin typeface="+mj-lt"/>
                  </a:rPr>
                  <a:t>(1+</a:t>
                </a:r>
                <a14:m>
                  <m:oMath xmlns:m="http://schemas.openxmlformats.org/officeDocument/2006/math">
                    <m:f>
                      <m:fPr>
                        <m:ctrlPr>
                          <a:rPr lang="en-SG" sz="3200" b="1" i="1" smtClean="0">
                            <a:latin typeface="+mj-lt"/>
                          </a:rPr>
                        </m:ctrlPr>
                      </m:fPr>
                      <m:num>
                        <m:r>
                          <a:rPr lang="en-US" sz="3200" b="1" i="1" smtClean="0">
                            <a:latin typeface="+mj-lt"/>
                          </a:rPr>
                          <m:t>𝑺</m:t>
                        </m:r>
                      </m:num>
                      <m:den>
                        <m:r>
                          <a:rPr lang="en-US" sz="3200" b="1" i="1" smtClean="0">
                            <a:latin typeface="+mj-lt"/>
                          </a:rPr>
                          <m:t>𝑵</m:t>
                        </m:r>
                      </m:den>
                    </m:f>
                  </m:oMath>
                </a14:m>
                <a:r>
                  <a:rPr lang="en-SG" sz="3200" dirty="0">
                    <a:latin typeface="+mj-lt"/>
                  </a:rPr>
                  <a:t>)</a:t>
                </a:r>
              </a:p>
              <a:p>
                <a:pPr marL="0" indent="0" algn="ctr">
                  <a:buNone/>
                </a:pPr>
                <a:endParaRPr lang="en-SG" sz="3200" dirty="0">
                  <a:latin typeface="+mj-lt"/>
                </a:endParaRPr>
              </a:p>
              <a:p>
                <a:r>
                  <a:rPr lang="en-SG" sz="2400" dirty="0">
                    <a:latin typeface="+mj-lt"/>
                  </a:rPr>
                  <a:t>C </a:t>
                </a:r>
                <a:r>
                  <a:rPr lang="en-SG" sz="2400" b="1" dirty="0">
                    <a:latin typeface="+mj-lt"/>
                  </a:rPr>
                  <a:t>:</a:t>
                </a:r>
                <a:r>
                  <a:rPr lang="en-SG" sz="2400" dirty="0">
                    <a:latin typeface="+mj-lt"/>
                  </a:rPr>
                  <a:t> Channel capacity in bits per second (bps)</a:t>
                </a:r>
              </a:p>
              <a:p>
                <a:pPr marL="0" indent="0">
                  <a:buNone/>
                </a:pPr>
                <a:r>
                  <a:rPr lang="en-SG" sz="2400" dirty="0">
                    <a:latin typeface="+mj-lt"/>
                  </a:rPr>
                  <a:t>• B </a:t>
                </a:r>
                <a:r>
                  <a:rPr lang="en-SG" sz="2400" b="1" dirty="0">
                    <a:latin typeface="+mj-lt"/>
                  </a:rPr>
                  <a:t>:</a:t>
                </a:r>
                <a:r>
                  <a:rPr lang="en-SG" sz="2400" dirty="0">
                    <a:latin typeface="+mj-lt"/>
                  </a:rPr>
                  <a:t> Bandwidth of the channel in Hertz (Hz)</a:t>
                </a:r>
              </a:p>
              <a:p>
                <a:pPr marL="0" indent="0">
                  <a:buNone/>
                </a:pPr>
                <a:r>
                  <a:rPr lang="en-SG" sz="2400" dirty="0">
                    <a:latin typeface="+mj-lt"/>
                  </a:rPr>
                  <a:t>• S/N </a:t>
                </a:r>
                <a:r>
                  <a:rPr lang="en-SG" sz="2400" b="1" dirty="0">
                    <a:latin typeface="+mj-lt"/>
                  </a:rPr>
                  <a:t>:</a:t>
                </a:r>
                <a:r>
                  <a:rPr lang="en-SG" sz="2400" dirty="0">
                    <a:latin typeface="+mj-lt"/>
                  </a:rPr>
                  <a:t> Signal-to-noise ratio (SNR), expressed as a linear ratio</a:t>
                </a:r>
              </a:p>
              <a:p>
                <a:pPr marL="0" indent="0" algn="ctr">
                  <a:buNone/>
                </a:pPr>
                <a:endParaRPr lang="en-SG" sz="3200" dirty="0">
                  <a:latin typeface="+mj-lt"/>
                </a:endParaRPr>
              </a:p>
              <a:p>
                <a:pPr lvl="1">
                  <a:defRPr/>
                </a:pPr>
                <a:endParaRPr lang="en-US" altLang="en-US" sz="2800" dirty="0">
                  <a:effectLst>
                    <a:outerShdw blurRad="38100" dist="38100" dir="2700000" algn="tl">
                      <a:srgbClr val="C0C0C0"/>
                    </a:outerShdw>
                  </a:effectLst>
                  <a:latin typeface="+mj-lt"/>
                </a:endParaRPr>
              </a:p>
              <a:p>
                <a:pPr lvl="1">
                  <a:defRPr/>
                </a:pPr>
                <a:endParaRPr lang="en-US" altLang="en-US" sz="2800" dirty="0">
                  <a:effectLst>
                    <a:outerShdw blurRad="38100" dist="38100" dir="2700000" algn="tl">
                      <a:srgbClr val="C0C0C0"/>
                    </a:outerShdw>
                  </a:effectLst>
                  <a:latin typeface="+mj-lt"/>
                </a:endParaRPr>
              </a:p>
              <a:p>
                <a:endParaRPr lang="en-US"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9CA56E33-97CD-C193-45A4-1873BCF9487B}"/>
                  </a:ext>
                </a:extLst>
              </p:cNvPr>
              <p:cNvSpPr>
                <a:spLocks noGrp="1" noRot="1" noChangeAspect="1" noMove="1" noResize="1" noEditPoints="1" noAdjustHandles="1" noChangeArrowheads="1" noChangeShapeType="1" noTextEdit="1"/>
              </p:cNvSpPr>
              <p:nvPr>
                <p:ph idx="1"/>
              </p:nvPr>
            </p:nvSpPr>
            <p:spPr>
              <a:xfrm>
                <a:off x="990600" y="2005012"/>
                <a:ext cx="10515600" cy="4351338"/>
              </a:xfrm>
              <a:blipFill>
                <a:blip r:embed="rId2"/>
                <a:stretch>
                  <a:fillRect l="-1086" t="-23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36</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014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53F42-ABC2-DBD7-AC61-639BC06AA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9C060-EF31-9EC4-E834-30D819F304F8}"/>
              </a:ext>
            </a:extLst>
          </p:cNvPr>
          <p:cNvSpPr>
            <a:spLocks noGrp="1"/>
          </p:cNvSpPr>
          <p:nvPr>
            <p:ph type="title"/>
          </p:nvPr>
        </p:nvSpPr>
        <p:spPr>
          <a:xfrm>
            <a:off x="990600" y="365125"/>
            <a:ext cx="10515600" cy="1325563"/>
          </a:xfrm>
        </p:spPr>
        <p:txBody>
          <a:bodyPr>
            <a:normAutofit/>
          </a:bodyPr>
          <a:lstStyle/>
          <a:p>
            <a:r>
              <a:rPr lang="en-SG" b="1" dirty="0"/>
              <a:t>Example</a:t>
            </a:r>
            <a:endParaRPr lang="en-SG" dirty="0"/>
          </a:p>
        </p:txBody>
      </p:sp>
      <p:sp>
        <p:nvSpPr>
          <p:cNvPr id="3" name="Content Placeholder 2">
            <a:extLst>
              <a:ext uri="{FF2B5EF4-FFF2-40B4-BE49-F238E27FC236}">
                <a16:creationId xmlns:a16="http://schemas.microsoft.com/office/drawing/2014/main" id="{15124C00-E0E8-7FCF-1505-D3F04C25267A}"/>
              </a:ext>
            </a:extLst>
          </p:cNvPr>
          <p:cNvSpPr>
            <a:spLocks noGrp="1"/>
          </p:cNvSpPr>
          <p:nvPr>
            <p:ph idx="1"/>
          </p:nvPr>
        </p:nvSpPr>
        <p:spPr>
          <a:xfrm>
            <a:off x="990600" y="1690688"/>
            <a:ext cx="10515600" cy="4351338"/>
          </a:xfrm>
        </p:spPr>
        <p:txBody>
          <a:bodyPr>
            <a:normAutofit/>
          </a:bodyPr>
          <a:lstStyle/>
          <a:p>
            <a:pPr marL="0" indent="0">
              <a:buNone/>
            </a:pPr>
            <a:r>
              <a:rPr lang="en-SG" b="1" dirty="0">
                <a:latin typeface="+mj-lt"/>
              </a:rPr>
              <a:t>Available Bandwidth (</a:t>
            </a:r>
            <a:r>
              <a:rPr lang="en-SG" dirty="0">
                <a:latin typeface="+mj-lt"/>
              </a:rPr>
              <a:t>B</a:t>
            </a:r>
            <a:r>
              <a:rPr lang="en-SG" b="1" dirty="0">
                <a:latin typeface="+mj-lt"/>
              </a:rPr>
              <a:t>)</a:t>
            </a:r>
            <a:r>
              <a:rPr lang="en-SG" dirty="0">
                <a:latin typeface="+mj-lt"/>
              </a:rPr>
              <a:t>: 20 MHz </a:t>
            </a:r>
          </a:p>
          <a:p>
            <a:pPr marL="0" indent="0">
              <a:buNone/>
            </a:pPr>
            <a:r>
              <a:rPr lang="en-SG" b="1" dirty="0">
                <a:latin typeface="+mj-lt"/>
              </a:rPr>
              <a:t>Signal-to-Noise Ratio (</a:t>
            </a:r>
            <a:r>
              <a:rPr lang="en-SG" dirty="0">
                <a:latin typeface="+mj-lt"/>
              </a:rPr>
              <a:t>S/N</a:t>
            </a:r>
            <a:r>
              <a:rPr lang="en-SG" b="1" dirty="0">
                <a:latin typeface="+mj-lt"/>
              </a:rPr>
              <a:t>)</a:t>
            </a:r>
            <a:r>
              <a:rPr lang="en-SG" dirty="0">
                <a:latin typeface="+mj-lt"/>
              </a:rPr>
              <a:t>: 30 dB</a:t>
            </a:r>
          </a:p>
          <a:p>
            <a:pPr marL="0" indent="0">
              <a:buNone/>
            </a:pPr>
            <a:r>
              <a:rPr lang="en-SG" sz="3200" dirty="0">
                <a:latin typeface="+mj-lt"/>
              </a:rPr>
              <a:t>What is the channel capacity?</a:t>
            </a:r>
          </a:p>
          <a:p>
            <a:pPr lvl="1">
              <a:defRPr/>
            </a:pPr>
            <a:endParaRPr lang="en-US" altLang="en-US" sz="2800" dirty="0">
              <a:effectLst>
                <a:outerShdw blurRad="38100" dist="38100" dir="2700000" algn="tl">
                  <a:srgbClr val="C0C0C0"/>
                </a:outerShdw>
              </a:effectLst>
              <a:latin typeface="+mj-lt"/>
            </a:endParaRPr>
          </a:p>
          <a:p>
            <a:pPr lvl="1">
              <a:defRPr/>
            </a:pPr>
            <a:endParaRPr lang="en-US" altLang="en-US" sz="2800" dirty="0">
              <a:effectLst>
                <a:outerShdw blurRad="38100" dist="38100" dir="2700000" algn="tl">
                  <a:srgbClr val="C0C0C0"/>
                </a:outerShdw>
              </a:effectLst>
              <a:latin typeface="+mj-lt"/>
            </a:endParaRP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83423EBE-72DB-1709-D9DB-4C7B2B53E1B0}"/>
              </a:ext>
            </a:extLst>
          </p:cNvPr>
          <p:cNvSpPr>
            <a:spLocks noGrp="1"/>
          </p:cNvSpPr>
          <p:nvPr>
            <p:ph type="sldNum" sz="quarter" idx="12"/>
          </p:nvPr>
        </p:nvSpPr>
        <p:spPr/>
        <p:txBody>
          <a:bodyPr/>
          <a:lstStyle/>
          <a:p>
            <a:fld id="{687B7451-1438-CB4A-8106-82A64F1C7D7B}" type="slidenum">
              <a:rPr lang="sv-SE" smtClean="0"/>
              <a:pPr/>
              <a:t>37</a:t>
            </a:fld>
            <a:endParaRPr lang="sv-SE" dirty="0"/>
          </a:p>
        </p:txBody>
      </p:sp>
      <p:sp>
        <p:nvSpPr>
          <p:cNvPr id="6" name="AutoShape 2" descr="{\displaystyle \mathrm {SNR} ={\frac {P_{\mathrm {signal} }}{P_{\mathrm {noise} }}},}">
            <a:extLst>
              <a:ext uri="{FF2B5EF4-FFF2-40B4-BE49-F238E27FC236}">
                <a16:creationId xmlns:a16="http://schemas.microsoft.com/office/drawing/2014/main" id="{349C1169-5E51-76E3-937A-52E370191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0486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A584-A9E2-D6AF-3733-5CC5585E9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556575-8F70-CE9B-9442-AAA77A43F27B}"/>
              </a:ext>
            </a:extLst>
          </p:cNvPr>
          <p:cNvSpPr>
            <a:spLocks noGrp="1"/>
          </p:cNvSpPr>
          <p:nvPr>
            <p:ph type="title"/>
          </p:nvPr>
        </p:nvSpPr>
        <p:spPr>
          <a:xfrm>
            <a:off x="990600" y="365125"/>
            <a:ext cx="10515600" cy="1325563"/>
          </a:xfrm>
        </p:spPr>
        <p:txBody>
          <a:bodyPr>
            <a:normAutofit/>
          </a:bodyPr>
          <a:lstStyle/>
          <a:p>
            <a:r>
              <a:rPr lang="en-SG" b="1" dirty="0"/>
              <a:t>Example</a:t>
            </a:r>
            <a:endParaRPr lang="en-SG" dirty="0"/>
          </a:p>
        </p:txBody>
      </p:sp>
      <p:sp>
        <p:nvSpPr>
          <p:cNvPr id="3" name="Content Placeholder 2">
            <a:extLst>
              <a:ext uri="{FF2B5EF4-FFF2-40B4-BE49-F238E27FC236}">
                <a16:creationId xmlns:a16="http://schemas.microsoft.com/office/drawing/2014/main" id="{B6608E8F-24C7-130B-BCF4-0C4B40BBC487}"/>
              </a:ext>
            </a:extLst>
          </p:cNvPr>
          <p:cNvSpPr>
            <a:spLocks noGrp="1"/>
          </p:cNvSpPr>
          <p:nvPr>
            <p:ph idx="1"/>
          </p:nvPr>
        </p:nvSpPr>
        <p:spPr>
          <a:xfrm>
            <a:off x="990600" y="1847850"/>
            <a:ext cx="10515600" cy="4351338"/>
          </a:xfrm>
        </p:spPr>
        <p:txBody>
          <a:bodyPr>
            <a:normAutofit/>
          </a:bodyPr>
          <a:lstStyle/>
          <a:p>
            <a:pPr marL="0" indent="0">
              <a:buNone/>
            </a:pPr>
            <a:r>
              <a:rPr lang="en-SG" b="1" dirty="0"/>
              <a:t>Total Available Bandwidth:</a:t>
            </a:r>
            <a:r>
              <a:rPr lang="en-SG" dirty="0"/>
              <a:t> 20 MHz</a:t>
            </a:r>
          </a:p>
          <a:p>
            <a:pPr marL="0" indent="0">
              <a:buNone/>
            </a:pPr>
            <a:r>
              <a:rPr lang="en-SG" b="1" dirty="0"/>
              <a:t>Channel Structure:</a:t>
            </a:r>
            <a:r>
              <a:rPr lang="en-SG" dirty="0"/>
              <a:t> Divided into 4 equal subchannels (5 MHz wide)</a:t>
            </a:r>
          </a:p>
          <a:p>
            <a:pPr marL="0" indent="0">
              <a:buNone/>
            </a:pPr>
            <a:r>
              <a:rPr lang="en-SG" b="1" dirty="0"/>
              <a:t>SNR Values (in dB) for Each Subchannel:</a:t>
            </a:r>
            <a:endParaRPr lang="en-SG" dirty="0"/>
          </a:p>
          <a:p>
            <a:pPr lvl="1"/>
            <a:r>
              <a:rPr lang="en-SG" dirty="0"/>
              <a:t> Subchannel 1: 20 dB</a:t>
            </a:r>
          </a:p>
          <a:p>
            <a:pPr lvl="1"/>
            <a:r>
              <a:rPr lang="en-SG" dirty="0"/>
              <a:t> Subchannel 2: 25 dB</a:t>
            </a:r>
          </a:p>
          <a:p>
            <a:pPr lvl="1"/>
            <a:r>
              <a:rPr lang="en-SG" dirty="0"/>
              <a:t> Subchannel 3: 30 dB</a:t>
            </a:r>
          </a:p>
          <a:p>
            <a:pPr lvl="1"/>
            <a:r>
              <a:rPr lang="en-SG" dirty="0"/>
              <a:t>Subchannel 4: 35 dB</a:t>
            </a:r>
          </a:p>
          <a:p>
            <a:pPr lvl="1"/>
            <a:endParaRPr lang="en-SG" dirty="0"/>
          </a:p>
          <a:p>
            <a:pPr marL="0" indent="0" algn="ctr">
              <a:buNone/>
              <a:defRPr/>
            </a:pPr>
            <a:r>
              <a:rPr lang="en-US" altLang="en-US" dirty="0">
                <a:effectLst>
                  <a:outerShdw blurRad="38100" dist="38100" dir="2700000" algn="tl">
                    <a:srgbClr val="C0C0C0"/>
                  </a:outerShdw>
                </a:effectLst>
                <a:latin typeface="+mj-lt"/>
              </a:rPr>
              <a:t>What is the overall channel capacity?</a:t>
            </a:r>
          </a:p>
          <a:p>
            <a:pPr>
              <a:defRPr/>
            </a:pPr>
            <a:endParaRPr lang="en-US" altLang="en-US" sz="3200" dirty="0">
              <a:effectLst>
                <a:outerShdw blurRad="38100" dist="38100" dir="2700000" algn="tl">
                  <a:srgbClr val="C0C0C0"/>
                </a:outerShdw>
              </a:effectLst>
              <a:latin typeface="+mj-lt"/>
            </a:endParaRPr>
          </a:p>
          <a:p>
            <a:pPr lvl="1">
              <a:defRPr/>
            </a:pPr>
            <a:endParaRPr lang="en-US" altLang="en-US" sz="2800" dirty="0">
              <a:effectLst>
                <a:outerShdw blurRad="38100" dist="38100" dir="2700000" algn="tl">
                  <a:srgbClr val="C0C0C0"/>
                </a:outerShdw>
              </a:effectLst>
              <a:latin typeface="+mj-lt"/>
            </a:endParaRP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58C42410-D33C-CAEB-E0E7-BCDAA217CCED}"/>
              </a:ext>
            </a:extLst>
          </p:cNvPr>
          <p:cNvSpPr>
            <a:spLocks noGrp="1"/>
          </p:cNvSpPr>
          <p:nvPr>
            <p:ph type="sldNum" sz="quarter" idx="12"/>
          </p:nvPr>
        </p:nvSpPr>
        <p:spPr/>
        <p:txBody>
          <a:bodyPr/>
          <a:lstStyle/>
          <a:p>
            <a:fld id="{687B7451-1438-CB4A-8106-82A64F1C7D7B}" type="slidenum">
              <a:rPr lang="sv-SE" smtClean="0"/>
              <a:pPr/>
              <a:t>38</a:t>
            </a:fld>
            <a:endParaRPr lang="sv-SE" dirty="0"/>
          </a:p>
        </p:txBody>
      </p:sp>
      <p:sp>
        <p:nvSpPr>
          <p:cNvPr id="6" name="AutoShape 2" descr="{\displaystyle \mathrm {SNR} ={\frac {P_{\mathrm {signal} }}{P_{\mathrm {noise} }}},}">
            <a:extLst>
              <a:ext uri="{FF2B5EF4-FFF2-40B4-BE49-F238E27FC236}">
                <a16:creationId xmlns:a16="http://schemas.microsoft.com/office/drawing/2014/main" id="{B99FE603-5387-6EC1-EA49-A33780C5B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8591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F82B4-9786-33F7-4B0E-822D5E823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3600A-E2B6-178D-B33E-334D52016D50}"/>
              </a:ext>
            </a:extLst>
          </p:cNvPr>
          <p:cNvSpPr>
            <a:spLocks noGrp="1"/>
          </p:cNvSpPr>
          <p:nvPr>
            <p:ph type="title"/>
          </p:nvPr>
        </p:nvSpPr>
        <p:spPr>
          <a:xfrm>
            <a:off x="838200" y="421447"/>
            <a:ext cx="10515600" cy="1325563"/>
          </a:xfrm>
        </p:spPr>
        <p:txBody>
          <a:bodyPr>
            <a:normAutofit/>
          </a:bodyPr>
          <a:lstStyle/>
          <a:p>
            <a:r>
              <a:rPr lang="en-SG" b="1" dirty="0"/>
              <a:t>Takeaway from the example and discussion</a:t>
            </a:r>
            <a:endParaRPr lang="en-SG" dirty="0"/>
          </a:p>
        </p:txBody>
      </p:sp>
      <p:sp>
        <p:nvSpPr>
          <p:cNvPr id="3" name="Content Placeholder 2">
            <a:extLst>
              <a:ext uri="{FF2B5EF4-FFF2-40B4-BE49-F238E27FC236}">
                <a16:creationId xmlns:a16="http://schemas.microsoft.com/office/drawing/2014/main" id="{B6BDFF4D-E1D2-8B69-B2C0-F72432A27836}"/>
              </a:ext>
            </a:extLst>
          </p:cNvPr>
          <p:cNvSpPr>
            <a:spLocks noGrp="1"/>
          </p:cNvSpPr>
          <p:nvPr>
            <p:ph idx="1"/>
          </p:nvPr>
        </p:nvSpPr>
        <p:spPr>
          <a:xfrm>
            <a:off x="732430" y="1595154"/>
            <a:ext cx="10773770" cy="4761196"/>
          </a:xfrm>
        </p:spPr>
        <p:txBody>
          <a:bodyPr>
            <a:normAutofit lnSpcReduction="10000"/>
          </a:bodyPr>
          <a:lstStyle/>
          <a:p>
            <a:pPr>
              <a:defRPr/>
            </a:pPr>
            <a:r>
              <a:rPr lang="en-SG" dirty="0">
                <a:latin typeface="+mj-lt"/>
              </a:rPr>
              <a:t>Different parts of the channel experience varying SNR levels. Calculating capacity per subchannel allows us to capture these variations.</a:t>
            </a:r>
          </a:p>
          <a:p>
            <a:pPr>
              <a:defRPr/>
            </a:pPr>
            <a:r>
              <a:rPr lang="en-SG" dirty="0">
                <a:latin typeface="+mj-lt"/>
              </a:rPr>
              <a:t>The overall channel capacity is the sum of the capacities of the individual subchannels </a:t>
            </a:r>
          </a:p>
          <a:p>
            <a:pPr>
              <a:defRPr/>
            </a:pPr>
            <a:r>
              <a:rPr lang="en-SG" dirty="0">
                <a:latin typeface="+mj-lt"/>
              </a:rPr>
              <a:t>In practice, factors such as channel fading, interference, and implementation losses might reduce the achievable capacity below this theoretical maximum</a:t>
            </a:r>
          </a:p>
          <a:p>
            <a:r>
              <a:rPr lang="en-SG" dirty="0">
                <a:latin typeface="+mj-lt"/>
              </a:rPr>
              <a:t>Wireless networks strive to maximize SNR and minimize interference to approach the theoretical capacity</a:t>
            </a:r>
          </a:p>
          <a:p>
            <a:r>
              <a:rPr lang="en-SG" dirty="0">
                <a:latin typeface="+mj-lt"/>
              </a:rPr>
              <a:t>Link quality assessments help determine if network conditions are suitable for high-data-rate applications</a:t>
            </a:r>
          </a:p>
          <a:p>
            <a:pPr>
              <a:defRPr/>
            </a:pPr>
            <a:endParaRPr lang="en-US" altLang="en-US" sz="3200" dirty="0">
              <a:effectLst>
                <a:outerShdw blurRad="38100" dist="38100" dir="2700000" algn="tl">
                  <a:srgbClr val="C0C0C0"/>
                </a:outerShdw>
              </a:effectLst>
              <a:latin typeface="+mj-lt"/>
            </a:endParaRPr>
          </a:p>
          <a:p>
            <a:pPr lvl="1">
              <a:defRPr/>
            </a:pPr>
            <a:endParaRPr lang="en-US" altLang="en-US" sz="2800" dirty="0">
              <a:effectLst>
                <a:outerShdw blurRad="38100" dist="38100" dir="2700000" algn="tl">
                  <a:srgbClr val="C0C0C0"/>
                </a:outerShdw>
              </a:effectLst>
              <a:latin typeface="+mj-lt"/>
            </a:endParaRP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FD92FCF3-98CD-57A6-0F09-746758963E2A}"/>
              </a:ext>
            </a:extLst>
          </p:cNvPr>
          <p:cNvSpPr>
            <a:spLocks noGrp="1"/>
          </p:cNvSpPr>
          <p:nvPr>
            <p:ph type="sldNum" sz="quarter" idx="12"/>
          </p:nvPr>
        </p:nvSpPr>
        <p:spPr/>
        <p:txBody>
          <a:bodyPr/>
          <a:lstStyle/>
          <a:p>
            <a:fld id="{687B7451-1438-CB4A-8106-82A64F1C7D7B}" type="slidenum">
              <a:rPr lang="sv-SE" smtClean="0"/>
              <a:pPr/>
              <a:t>39</a:t>
            </a:fld>
            <a:endParaRPr lang="sv-SE" dirty="0"/>
          </a:p>
        </p:txBody>
      </p:sp>
      <p:sp>
        <p:nvSpPr>
          <p:cNvPr id="6" name="AutoShape 2" descr="{\displaystyle \mathrm {SNR} ={\frac {P_{\mathrm {signal} }}{P_{\mathrm {noise} }}},}">
            <a:extLst>
              <a:ext uri="{FF2B5EF4-FFF2-40B4-BE49-F238E27FC236}">
                <a16:creationId xmlns:a16="http://schemas.microsoft.com/office/drawing/2014/main" id="{9200B4B1-287F-96E7-C577-4490B21DC3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9105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E401-C187-0E0B-5E5D-FA4EF8353FA3}"/>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7EAEEBFC-FC27-FEC2-48D7-B74AAC52EFBE}"/>
              </a:ext>
            </a:extLst>
          </p:cNvPr>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Radiation pattern of an antenna is a graphical representation of the relative strength of the radiated power in various directions. It illustrates how an antenna distributes energy in space</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The radiation pattern is represented as a polar or rectangular plot</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Helps you understand the nature of antenna: isotropic, directional or omnidirectional. Helps optimize the placement of wireless devices</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CF81965D-5767-1045-3671-87D205123A06}"/>
              </a:ext>
            </a:extLst>
          </p:cNvPr>
          <p:cNvSpPr>
            <a:spLocks noGrp="1"/>
          </p:cNvSpPr>
          <p:nvPr>
            <p:ph type="sldNum" sz="quarter" idx="12"/>
          </p:nvPr>
        </p:nvSpPr>
        <p:spPr/>
        <p:txBody>
          <a:bodyPr/>
          <a:lstStyle/>
          <a:p>
            <a:fld id="{5C6FAEEE-D619-4E65-A0EF-E650D0B3166A}" type="slidenum">
              <a:rPr lang="en-US" smtClean="0"/>
              <a:t>4</a:t>
            </a:fld>
            <a:endParaRPr lang="en-US"/>
          </a:p>
        </p:txBody>
      </p:sp>
      <p:sp>
        <p:nvSpPr>
          <p:cNvPr id="4" name="Title 1">
            <a:extLst>
              <a:ext uri="{FF2B5EF4-FFF2-40B4-BE49-F238E27FC236}">
                <a16:creationId xmlns:a16="http://schemas.microsoft.com/office/drawing/2014/main" id="{FFEA784F-1C09-B19B-D5B0-DE3D9F13A14F}"/>
              </a:ext>
            </a:extLst>
          </p:cNvPr>
          <p:cNvSpPr>
            <a:spLocks noGrp="1"/>
          </p:cNvSpPr>
          <p:nvPr>
            <p:ph type="title"/>
          </p:nvPr>
        </p:nvSpPr>
        <p:spPr>
          <a:xfrm>
            <a:off x="676468" y="92656"/>
            <a:ext cx="10692572" cy="1325563"/>
          </a:xfrm>
        </p:spPr>
        <p:txBody>
          <a:bodyPr>
            <a:normAutofit/>
          </a:bodyPr>
          <a:lstStyle/>
          <a:p>
            <a:r>
              <a:rPr lang="en-US" sz="4000" dirty="0">
                <a:latin typeface="+mn-lt"/>
              </a:rPr>
              <a:t>Radiation pattern of the antenna</a:t>
            </a:r>
          </a:p>
        </p:txBody>
      </p:sp>
      <p:pic>
        <p:nvPicPr>
          <p:cNvPr id="5" name="Picture 4" descr="A diagram of a circular graph&#10;&#10;Description automatically generated with medium confidence">
            <a:extLst>
              <a:ext uri="{FF2B5EF4-FFF2-40B4-BE49-F238E27FC236}">
                <a16:creationId xmlns:a16="http://schemas.microsoft.com/office/drawing/2014/main" id="{145E53A1-6771-08CC-E056-A03220F266E5}"/>
              </a:ext>
            </a:extLst>
          </p:cNvPr>
          <p:cNvPicPr>
            <a:picLocks noChangeAspect="1"/>
          </p:cNvPicPr>
          <p:nvPr/>
        </p:nvPicPr>
        <p:blipFill>
          <a:blip r:embed="rId3"/>
          <a:stretch>
            <a:fillRect/>
          </a:stretch>
        </p:blipFill>
        <p:spPr>
          <a:xfrm>
            <a:off x="2375339" y="3803314"/>
            <a:ext cx="2673719" cy="2673719"/>
          </a:xfrm>
          <a:prstGeom prst="rect">
            <a:avLst/>
          </a:prstGeom>
        </p:spPr>
      </p:pic>
      <p:pic>
        <p:nvPicPr>
          <p:cNvPr id="7" name="Picture 6" descr="A diagram of a beam&#10;&#10;Description automatically generated">
            <a:extLst>
              <a:ext uri="{FF2B5EF4-FFF2-40B4-BE49-F238E27FC236}">
                <a16:creationId xmlns:a16="http://schemas.microsoft.com/office/drawing/2014/main" id="{37FDF432-A3C9-7670-4A1D-3452800412EE}"/>
              </a:ext>
            </a:extLst>
          </p:cNvPr>
          <p:cNvPicPr>
            <a:picLocks noChangeAspect="1"/>
          </p:cNvPicPr>
          <p:nvPr/>
        </p:nvPicPr>
        <p:blipFill>
          <a:blip r:embed="rId4"/>
          <a:stretch>
            <a:fillRect/>
          </a:stretch>
        </p:blipFill>
        <p:spPr>
          <a:xfrm>
            <a:off x="6022754" y="3943452"/>
            <a:ext cx="3074276" cy="2673719"/>
          </a:xfrm>
          <a:prstGeom prst="rect">
            <a:avLst/>
          </a:prstGeom>
        </p:spPr>
      </p:pic>
      <p:sp>
        <p:nvSpPr>
          <p:cNvPr id="8" name="Text Box 20">
            <a:extLst>
              <a:ext uri="{FF2B5EF4-FFF2-40B4-BE49-F238E27FC236}">
                <a16:creationId xmlns:a16="http://schemas.microsoft.com/office/drawing/2014/main" id="{17899293-B313-4242-D950-5BAAEE9140D3}"/>
              </a:ext>
            </a:extLst>
          </p:cNvPr>
          <p:cNvSpPr txBox="1">
            <a:spLocks noChangeArrowheads="1"/>
          </p:cNvSpPr>
          <p:nvPr/>
        </p:nvSpPr>
        <p:spPr bwMode="auto">
          <a:xfrm>
            <a:off x="2706153" y="6538912"/>
            <a:ext cx="20120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Polar Radiation Plot</a:t>
            </a:r>
          </a:p>
        </p:txBody>
      </p:sp>
      <p:sp>
        <p:nvSpPr>
          <p:cNvPr id="9" name="Text Box 20">
            <a:extLst>
              <a:ext uri="{FF2B5EF4-FFF2-40B4-BE49-F238E27FC236}">
                <a16:creationId xmlns:a16="http://schemas.microsoft.com/office/drawing/2014/main" id="{C36E30CF-CE52-D573-A86A-1BA2A8EC9050}"/>
              </a:ext>
            </a:extLst>
          </p:cNvPr>
          <p:cNvSpPr txBox="1">
            <a:spLocks noChangeArrowheads="1"/>
          </p:cNvSpPr>
          <p:nvPr/>
        </p:nvSpPr>
        <p:spPr bwMode="auto">
          <a:xfrm>
            <a:off x="6477406" y="6538912"/>
            <a:ext cx="26385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Rectangular Radiation Plot</a:t>
            </a:r>
          </a:p>
        </p:txBody>
      </p:sp>
    </p:spTree>
    <p:extLst>
      <p:ext uri="{BB962C8B-B14F-4D97-AF65-F5344CB8AC3E}">
        <p14:creationId xmlns:p14="http://schemas.microsoft.com/office/powerpoint/2010/main" val="58242909"/>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AB9-AFED-CAA1-9677-8BC4AE24D0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4F144-87AF-1595-C072-1F20286BFB4B}"/>
              </a:ext>
            </a:extLst>
          </p:cNvPr>
          <p:cNvSpPr>
            <a:spLocks noGrp="1"/>
          </p:cNvSpPr>
          <p:nvPr>
            <p:ph idx="1"/>
          </p:nvPr>
        </p:nvSpPr>
        <p:spPr>
          <a:xfrm>
            <a:off x="419100" y="2022689"/>
            <a:ext cx="11353800" cy="2534798"/>
          </a:xfrm>
        </p:spPr>
        <p:txBody>
          <a:bodyPr>
            <a:normAutofit/>
          </a:bodyPr>
          <a:lstStyle/>
          <a:p>
            <a:r>
              <a:rPr lang="en-SG" dirty="0">
                <a:solidFill>
                  <a:srgbClr val="0E0E0E"/>
                </a:solidFill>
                <a:effectLst/>
              </a:rPr>
              <a:t>Quick Recap</a:t>
            </a:r>
          </a:p>
          <a:p>
            <a:r>
              <a:rPr lang="en-SG" b="1" dirty="0">
                <a:solidFill>
                  <a:srgbClr val="0E0E0E"/>
                </a:solidFill>
                <a:effectLst/>
                <a:latin typeface="+mj-lt"/>
              </a:rPr>
              <a:t>Antenna Continued</a:t>
            </a:r>
            <a:endParaRPr lang="en-SG" dirty="0">
              <a:solidFill>
                <a:srgbClr val="0E0E0E"/>
              </a:solidFill>
              <a:effectLst/>
              <a:latin typeface="+mj-lt"/>
            </a:endParaRPr>
          </a:p>
          <a:p>
            <a:r>
              <a:rPr lang="en-SG" b="1" dirty="0">
                <a:solidFill>
                  <a:srgbClr val="0E0E0E"/>
                </a:solidFill>
                <a:effectLst/>
                <a:latin typeface="+mj-lt"/>
              </a:rPr>
              <a:t>Line of Sight and Non Line of Sight</a:t>
            </a:r>
            <a:endParaRPr lang="en-SG" dirty="0">
              <a:solidFill>
                <a:srgbClr val="0E0E0E"/>
              </a:solidFill>
              <a:effectLst/>
              <a:latin typeface="+mj-lt"/>
            </a:endParaRPr>
          </a:p>
          <a:p>
            <a:r>
              <a:rPr lang="en-SG" sz="3200" b="1" dirty="0">
                <a:solidFill>
                  <a:srgbClr val="0E0E0E"/>
                </a:solidFill>
                <a:effectLst/>
              </a:rPr>
              <a:t>Modulation Basics</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50DB831C-CB76-3F6E-8FC6-5B5ACE86C6F1}"/>
              </a:ext>
            </a:extLst>
          </p:cNvPr>
          <p:cNvSpPr>
            <a:spLocks noGrp="1"/>
          </p:cNvSpPr>
          <p:nvPr>
            <p:ph type="sldNum" sz="quarter" idx="12"/>
          </p:nvPr>
        </p:nvSpPr>
        <p:spPr/>
        <p:txBody>
          <a:bodyPr/>
          <a:lstStyle/>
          <a:p>
            <a:fld id="{687B7451-1438-CB4A-8106-82A64F1C7D7B}" type="slidenum">
              <a:rPr lang="sv-SE" smtClean="0"/>
              <a:t>40</a:t>
            </a:fld>
            <a:endParaRPr lang="sv-SE" dirty="0"/>
          </a:p>
        </p:txBody>
      </p:sp>
      <p:sp>
        <p:nvSpPr>
          <p:cNvPr id="5" name="Title 4">
            <a:extLst>
              <a:ext uri="{FF2B5EF4-FFF2-40B4-BE49-F238E27FC236}">
                <a16:creationId xmlns:a16="http://schemas.microsoft.com/office/drawing/2014/main" id="{A6D81F0F-944A-594A-4E45-DEB5B838782F}"/>
              </a:ext>
            </a:extLst>
          </p:cNvPr>
          <p:cNvSpPr>
            <a:spLocks noGrp="1"/>
          </p:cNvSpPr>
          <p:nvPr>
            <p:ph type="title"/>
          </p:nvPr>
        </p:nvSpPr>
        <p:spPr>
          <a:xfrm>
            <a:off x="419100" y="417879"/>
            <a:ext cx="10515600" cy="1325563"/>
          </a:xfrm>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37F36DFE-9E4D-6C41-9BC5-3865012698F5}"/>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7438244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41</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42</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370319203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43</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modulation technique</a:t>
            </a:r>
          </a:p>
          <a:p>
            <a:r>
              <a:rPr lang="en-US" dirty="0">
                <a:latin typeface="+mj-lt"/>
              </a:rPr>
              <a:t>Remains widely used for radio broadcast, also computer communication</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3854743" y="3209164"/>
            <a:ext cx="4336757" cy="3388092"/>
          </a:xfrm>
          <a:prstGeom prst="rect">
            <a:avLst/>
          </a:prstGeom>
        </p:spPr>
      </p:pic>
    </p:spTree>
    <p:extLst>
      <p:ext uri="{BB962C8B-B14F-4D97-AF65-F5344CB8AC3E}">
        <p14:creationId xmlns:p14="http://schemas.microsoft.com/office/powerpoint/2010/main" val="5656798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background with white text&#10;&#10;Description automatically generated">
            <a:extLst>
              <a:ext uri="{FF2B5EF4-FFF2-40B4-BE49-F238E27FC236}">
                <a16:creationId xmlns:a16="http://schemas.microsoft.com/office/drawing/2014/main" id="{A4C88110-CEB0-77C2-FA11-FBD1E888A2DC}"/>
              </a:ext>
            </a:extLst>
          </p:cNvPr>
          <p:cNvPicPr>
            <a:picLocks noGrp="1" noChangeAspect="1"/>
          </p:cNvPicPr>
          <p:nvPr>
            <p:ph idx="1"/>
          </p:nvPr>
        </p:nvPicPr>
        <p:blipFill>
          <a:blip r:embed="rId2"/>
          <a:stretch>
            <a:fillRect/>
          </a:stretch>
        </p:blipFill>
        <p:spPr>
          <a:xfrm>
            <a:off x="2862941" y="1722488"/>
            <a:ext cx="6155989" cy="824030"/>
          </a:xfrm>
        </p:spPr>
      </p:pic>
      <p:sp>
        <p:nvSpPr>
          <p:cNvPr id="5" name="Slide Number Placeholder 4">
            <a:extLst>
              <a:ext uri="{FF2B5EF4-FFF2-40B4-BE49-F238E27FC236}">
                <a16:creationId xmlns:a16="http://schemas.microsoft.com/office/drawing/2014/main" id="{C4F5BA12-99B9-D04C-E03B-ED5F43CD8485}"/>
              </a:ext>
            </a:extLst>
          </p:cNvPr>
          <p:cNvSpPr>
            <a:spLocks noGrp="1"/>
          </p:cNvSpPr>
          <p:nvPr>
            <p:ph type="sldNum" sz="quarter" idx="12"/>
          </p:nvPr>
        </p:nvSpPr>
        <p:spPr/>
        <p:txBody>
          <a:bodyPr/>
          <a:lstStyle/>
          <a:p>
            <a:fld id="{687B7451-1438-CB4A-8106-82A64F1C7D7B}" type="slidenum">
              <a:rPr lang="sv-SE" smtClean="0"/>
              <a:pPr/>
              <a:t>44</a:t>
            </a:fld>
            <a:endParaRPr lang="sv-SE" dirty="0"/>
          </a:p>
        </p:txBody>
      </p:sp>
      <p:sp>
        <p:nvSpPr>
          <p:cNvPr id="8" name="Title 1">
            <a:extLst>
              <a:ext uri="{FF2B5EF4-FFF2-40B4-BE49-F238E27FC236}">
                <a16:creationId xmlns:a16="http://schemas.microsoft.com/office/drawing/2014/main" id="{B387938C-F635-0CA1-7B0F-CEBA933EA1EF}"/>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12" name="Content Placeholder 2">
            <a:extLst>
              <a:ext uri="{FF2B5EF4-FFF2-40B4-BE49-F238E27FC236}">
                <a16:creationId xmlns:a16="http://schemas.microsoft.com/office/drawing/2014/main" id="{40CE3EFC-69A6-84F6-B356-99DE9DCCBC3D}"/>
              </a:ext>
            </a:extLst>
          </p:cNvPr>
          <p:cNvSpPr txBox="1">
            <a:spLocks/>
          </p:cNvSpPr>
          <p:nvPr/>
        </p:nvSpPr>
        <p:spPr>
          <a:xfrm>
            <a:off x="662201" y="3429000"/>
            <a:ext cx="11353800" cy="2270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r>
              <a:rPr lang="en-SG" dirty="0">
                <a:solidFill>
                  <a:srgbClr val="000000"/>
                </a:solidFill>
                <a:effectLst/>
                <a:latin typeface="+mj-lt"/>
              </a:rPr>
              <a:t>A</a:t>
            </a:r>
            <a:r>
              <a:rPr lang="en-SG" baseline="-25000" dirty="0">
                <a:solidFill>
                  <a:srgbClr val="000000"/>
                </a:solidFill>
                <a:latin typeface="+mj-lt"/>
              </a:rPr>
              <a:t>m</a:t>
            </a:r>
            <a:r>
              <a:rPr lang="en-SG" dirty="0">
                <a:solidFill>
                  <a:srgbClr val="000000"/>
                </a:solidFill>
                <a:effectLst/>
                <a:latin typeface="+mj-lt"/>
              </a:rPr>
              <a:t> </a:t>
            </a:r>
            <a:r>
              <a:rPr lang="en-SG" dirty="0">
                <a:solidFill>
                  <a:srgbClr val="0E0E0E"/>
                </a:solidFill>
                <a:effectLst/>
                <a:latin typeface="+mj-lt"/>
              </a:rPr>
              <a:t> = Modulating (baseband) signal amplitude</a:t>
            </a:r>
          </a:p>
          <a:p>
            <a:pPr>
              <a:spcBef>
                <a:spcPts val="900"/>
              </a:spcBef>
            </a:pPr>
            <a:r>
              <a:rPr lang="en-SG" dirty="0">
                <a:solidFill>
                  <a:srgbClr val="000000"/>
                </a:solidFill>
                <a:effectLst/>
                <a:latin typeface="+mj-lt"/>
              </a:rPr>
              <a:t>m(t) </a:t>
            </a:r>
            <a:r>
              <a:rPr lang="en-SG" dirty="0">
                <a:solidFill>
                  <a:srgbClr val="0E0E0E"/>
                </a:solidFill>
                <a:effectLst/>
                <a:latin typeface="+mj-lt"/>
              </a:rPr>
              <a:t> = Message signal</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72375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D680-9471-FD48-D9C6-DB7FFE5A5A03}"/>
            </a:ext>
          </a:extLst>
        </p:cNvPr>
        <p:cNvGrpSpPr/>
        <p:nvPr/>
      </p:nvGrpSpPr>
      <p:grpSpPr>
        <a:xfrm>
          <a:off x="0" y="0"/>
          <a:ext cx="0" cy="0"/>
          <a:chOff x="0" y="0"/>
          <a:chExt cx="0" cy="0"/>
        </a:xfrm>
      </p:grpSpPr>
      <p:pic>
        <p:nvPicPr>
          <p:cNvPr id="11" name="Content Placeholder 10" descr="A black background with white text&#10;&#10;Description automatically generated">
            <a:extLst>
              <a:ext uri="{FF2B5EF4-FFF2-40B4-BE49-F238E27FC236}">
                <a16:creationId xmlns:a16="http://schemas.microsoft.com/office/drawing/2014/main" id="{6801D36A-5A5B-ADEE-818F-7BE6C673C973}"/>
              </a:ext>
            </a:extLst>
          </p:cNvPr>
          <p:cNvPicPr>
            <a:picLocks noGrp="1" noChangeAspect="1"/>
          </p:cNvPicPr>
          <p:nvPr>
            <p:ph idx="1"/>
          </p:nvPr>
        </p:nvPicPr>
        <p:blipFill>
          <a:blip r:embed="rId2"/>
          <a:stretch>
            <a:fillRect/>
          </a:stretch>
        </p:blipFill>
        <p:spPr>
          <a:xfrm>
            <a:off x="2862941" y="1722488"/>
            <a:ext cx="6155989" cy="824030"/>
          </a:xfrm>
        </p:spPr>
      </p:pic>
      <p:sp>
        <p:nvSpPr>
          <p:cNvPr id="5" name="Slide Number Placeholder 4">
            <a:extLst>
              <a:ext uri="{FF2B5EF4-FFF2-40B4-BE49-F238E27FC236}">
                <a16:creationId xmlns:a16="http://schemas.microsoft.com/office/drawing/2014/main" id="{2A607306-B388-0AA3-EAC0-B3668739435C}"/>
              </a:ext>
            </a:extLst>
          </p:cNvPr>
          <p:cNvSpPr>
            <a:spLocks noGrp="1"/>
          </p:cNvSpPr>
          <p:nvPr>
            <p:ph type="sldNum" sz="quarter" idx="12"/>
          </p:nvPr>
        </p:nvSpPr>
        <p:spPr/>
        <p:txBody>
          <a:bodyPr/>
          <a:lstStyle/>
          <a:p>
            <a:fld id="{687B7451-1438-CB4A-8106-82A64F1C7D7B}" type="slidenum">
              <a:rPr lang="sv-SE" smtClean="0"/>
              <a:pPr/>
              <a:t>45</a:t>
            </a:fld>
            <a:endParaRPr lang="sv-SE" dirty="0"/>
          </a:p>
        </p:txBody>
      </p:sp>
      <p:sp>
        <p:nvSpPr>
          <p:cNvPr id="8" name="Title 1">
            <a:extLst>
              <a:ext uri="{FF2B5EF4-FFF2-40B4-BE49-F238E27FC236}">
                <a16:creationId xmlns:a16="http://schemas.microsoft.com/office/drawing/2014/main" id="{C5967A4A-2856-E004-D897-CCE4D15360D8}"/>
              </a:ext>
            </a:extLst>
          </p:cNvPr>
          <p:cNvSpPr>
            <a:spLocks noGrp="1"/>
          </p:cNvSpPr>
          <p:nvPr>
            <p:ph type="title"/>
          </p:nvPr>
        </p:nvSpPr>
        <p:spPr>
          <a:xfrm>
            <a:off x="351963" y="362345"/>
            <a:ext cx="11974277" cy="1325563"/>
          </a:xfrm>
        </p:spPr>
        <p:txBody>
          <a:bodyPr>
            <a:noAutofit/>
          </a:bodyPr>
          <a:lstStyle/>
          <a:p>
            <a:r>
              <a:rPr lang="en-US" sz="4000" dirty="0">
                <a:latin typeface="+mn-lt"/>
              </a:rPr>
              <a:t>Modulation Index </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5DBA24-CB0A-0EF2-A666-5563D1B13210}"/>
                  </a:ext>
                </a:extLst>
              </p:cNvPr>
              <p:cNvSpPr txBox="1">
                <a:spLocks/>
              </p:cNvSpPr>
              <p:nvPr/>
            </p:nvSpPr>
            <p:spPr>
              <a:xfrm>
                <a:off x="419100" y="3051628"/>
                <a:ext cx="11353800" cy="3444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000000"/>
                    </a:solidFill>
                    <a:effectLst/>
                    <a:latin typeface="+mj-lt"/>
                  </a:rPr>
                  <a:t>Signifies the extent to which the carrier signal is modulated with the message signal. It determines the strength of the modulated signal, impacts bandwidth, and also power distribution and overall signal quality</a:t>
                </a:r>
              </a:p>
              <a:p>
                <a:endParaRPr lang="en-SG" dirty="0">
                  <a:solidFill>
                    <a:srgbClr val="000000"/>
                  </a:solidFill>
                  <a:latin typeface="+mj-lt"/>
                </a:endParaRPr>
              </a:p>
              <a:p>
                <a:r>
                  <a:rPr lang="en-SG" dirty="0">
                    <a:solidFill>
                      <a:srgbClr val="000000"/>
                    </a:solidFill>
                    <a:effectLst/>
                    <a:latin typeface="+mj-lt"/>
                  </a:rPr>
                  <a:t>For amplitude modulation </a:t>
                </a:r>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r>
                      <a:rPr lang="en-US" b="0" i="1"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 A</a:t>
                </a:r>
                <a:r>
                  <a:rPr lang="en-SG" baseline="-25000" dirty="0">
                    <a:solidFill>
                      <a:srgbClr val="000000"/>
                    </a:solidFill>
                    <a:effectLst/>
                    <a:latin typeface="+mj-lt"/>
                  </a:rPr>
                  <a:t>m</a:t>
                </a:r>
                <a:r>
                  <a:rPr lang="en-SG" dirty="0">
                    <a:solidFill>
                      <a:srgbClr val="000000"/>
                    </a:solidFill>
                    <a:latin typeface="+mj-lt"/>
                  </a:rPr>
                  <a:t>/A</a:t>
                </a:r>
                <a:r>
                  <a:rPr lang="en-SG" baseline="-25000" dirty="0">
                    <a:solidFill>
                      <a:srgbClr val="000000"/>
                    </a:solidFill>
                    <a:latin typeface="+mj-lt"/>
                  </a:rPr>
                  <a:t>c</a:t>
                </a:r>
              </a:p>
              <a:p>
                <a:pPr lvl="1"/>
                <a:r>
                  <a:rPr lang="en-SG" dirty="0">
                    <a:solidFill>
                      <a:srgbClr val="000000"/>
                    </a:solidFill>
                    <a:latin typeface="+mj-lt"/>
                  </a:rPr>
                  <a:t>A</a:t>
                </a:r>
                <a:r>
                  <a:rPr lang="en-SG" baseline="-25000" dirty="0">
                    <a:solidFill>
                      <a:srgbClr val="000000"/>
                    </a:solidFill>
                    <a:latin typeface="+mj-lt"/>
                  </a:rPr>
                  <a:t>m</a:t>
                </a:r>
                <a:r>
                  <a:rPr lang="en-SG" dirty="0">
                    <a:solidFill>
                      <a:srgbClr val="000000"/>
                    </a:solidFill>
                    <a:latin typeface="+mj-lt"/>
                  </a:rPr>
                  <a:t>= Peak amplitude of modulating/baseband signal</a:t>
                </a:r>
              </a:p>
              <a:p>
                <a:pPr lvl="1"/>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 Peak amplitude of carrier signal</a:t>
                </a:r>
                <a:endParaRPr lang="en-SG" baseline="-25000"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xmlns="">
          <p:sp>
            <p:nvSpPr>
              <p:cNvPr id="12" name="Content Placeholder 2">
                <a:extLst>
                  <a:ext uri="{FF2B5EF4-FFF2-40B4-BE49-F238E27FC236}">
                    <a16:creationId xmlns:a16="http://schemas.microsoft.com/office/drawing/2014/main" id="{365DBA24-CB0A-0EF2-A666-5563D1B13210}"/>
                  </a:ext>
                </a:extLst>
              </p:cNvPr>
              <p:cNvSpPr txBox="1">
                <a:spLocks noRot="1" noChangeAspect="1" noMove="1" noResize="1" noEditPoints="1" noAdjustHandles="1" noChangeArrowheads="1" noChangeShapeType="1" noTextEdit="1"/>
              </p:cNvSpPr>
              <p:nvPr/>
            </p:nvSpPr>
            <p:spPr>
              <a:xfrm>
                <a:off x="419100" y="3051628"/>
                <a:ext cx="11353800" cy="3444027"/>
              </a:xfrm>
              <a:prstGeom prst="rect">
                <a:avLst/>
              </a:prstGeom>
              <a:blipFill>
                <a:blip r:embed="rId3"/>
                <a:stretch>
                  <a:fillRect l="-1007" t="-2941" r="-559"/>
                </a:stretch>
              </a:blipFill>
            </p:spPr>
            <p:txBody>
              <a:bodyPr/>
              <a:lstStyle/>
              <a:p>
                <a:r>
                  <a:rPr lang="en-US">
                    <a:noFill/>
                  </a:rPr>
                  <a:t> </a:t>
                </a:r>
              </a:p>
            </p:txBody>
          </p:sp>
        </mc:Fallback>
      </mc:AlternateContent>
    </p:spTree>
    <p:extLst>
      <p:ext uri="{BB962C8B-B14F-4D97-AF65-F5344CB8AC3E}">
        <p14:creationId xmlns:p14="http://schemas.microsoft.com/office/powerpoint/2010/main" val="1262623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91933-A135-E663-DCC8-1871DF86519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DD1094-7E29-DA8F-E3B0-F11617916EF1}"/>
              </a:ext>
            </a:extLst>
          </p:cNvPr>
          <p:cNvSpPr>
            <a:spLocks noGrp="1"/>
          </p:cNvSpPr>
          <p:nvPr>
            <p:ph type="sldNum" sz="quarter" idx="12"/>
          </p:nvPr>
        </p:nvSpPr>
        <p:spPr/>
        <p:txBody>
          <a:bodyPr/>
          <a:lstStyle/>
          <a:p>
            <a:fld id="{687B7451-1438-CB4A-8106-82A64F1C7D7B}" type="slidenum">
              <a:rPr lang="sv-SE" smtClean="0"/>
              <a:pPr/>
              <a:t>46</a:t>
            </a:fld>
            <a:endParaRPr lang="sv-SE" dirty="0"/>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735E09D2-64F1-E624-AE5D-8B6B8EB297FE}"/>
                  </a:ext>
                </a:extLst>
              </p:cNvPr>
              <p:cNvSpPr>
                <a:spLocks noGrp="1"/>
              </p:cNvSpPr>
              <p:nvPr>
                <p:ph type="title"/>
              </p:nvPr>
            </p:nvSpPr>
            <p:spPr>
              <a:xfrm>
                <a:off x="351963" y="362345"/>
                <a:ext cx="11974277" cy="1325563"/>
              </a:xfrm>
            </p:spPr>
            <p:txBody>
              <a:bodyPr>
                <a:noAutofit/>
              </a:bodyPr>
              <a:lstStyle/>
              <a:p>
                <a:r>
                  <a:rPr lang="en-US" sz="4000" dirty="0">
                    <a:latin typeface="+mn-lt"/>
                  </a:rPr>
                  <a:t>Significance of modulation index (</a:t>
                </a:r>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oMath>
                </a14:m>
                <a:r>
                  <a:rPr lang="en-US" sz="4000" dirty="0">
                    <a:latin typeface="+mn-lt"/>
                  </a:rPr>
                  <a:t>)</a:t>
                </a:r>
              </a:p>
            </p:txBody>
          </p:sp>
        </mc:Choice>
        <mc:Fallback xmlns="">
          <p:sp>
            <p:nvSpPr>
              <p:cNvPr id="8" name="Title 1">
                <a:extLst>
                  <a:ext uri="{FF2B5EF4-FFF2-40B4-BE49-F238E27FC236}">
                    <a16:creationId xmlns:a16="http://schemas.microsoft.com/office/drawing/2014/main" id="{735E09D2-64F1-E624-AE5D-8B6B8EB297FE}"/>
                  </a:ext>
                </a:extLst>
              </p:cNvPr>
              <p:cNvSpPr>
                <a:spLocks noGrp="1" noRot="1" noChangeAspect="1" noMove="1" noResize="1" noEditPoints="1" noAdjustHandles="1" noChangeArrowheads="1" noChangeShapeType="1" noTextEdit="1"/>
              </p:cNvSpPr>
              <p:nvPr>
                <p:ph type="title"/>
              </p:nvPr>
            </p:nvSpPr>
            <p:spPr>
              <a:xfrm>
                <a:off x="351963" y="362345"/>
                <a:ext cx="11974277" cy="1325563"/>
              </a:xfrm>
              <a:blipFill>
                <a:blip r:embed="rId2"/>
                <a:stretch>
                  <a:fillRect l="-18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2871395-A068-E688-C9F0-88171C271B72}"/>
                  </a:ext>
                </a:extLst>
              </p:cNvPr>
              <p:cNvSpPr txBox="1">
                <a:spLocks/>
              </p:cNvSpPr>
              <p:nvPr/>
            </p:nvSpPr>
            <p:spPr>
              <a:xfrm>
                <a:off x="486237" y="1627795"/>
                <a:ext cx="11353800" cy="4788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r>
                      <a:rPr lang="en-US" b="0" i="1"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&lt; 1</a:t>
                </a:r>
                <a:endParaRPr lang="en-SG" baseline="-25000" dirty="0">
                  <a:solidFill>
                    <a:srgbClr val="000000"/>
                  </a:solidFill>
                  <a:latin typeface="+mj-lt"/>
                </a:endParaRPr>
              </a:p>
              <a:p>
                <a:pPr lvl="1"/>
                <a:r>
                  <a:rPr lang="en-SG" dirty="0">
                    <a:solidFill>
                      <a:srgbClr val="000000"/>
                    </a:solidFill>
                    <a:latin typeface="+mj-lt"/>
                  </a:rPr>
                  <a:t>Carrier is not fully modulated</a:t>
                </a:r>
              </a:p>
              <a:p>
                <a:pPr lvl="1"/>
                <a:r>
                  <a:rPr lang="en-SG" dirty="0">
                    <a:solidFill>
                      <a:srgbClr val="000000"/>
                    </a:solidFill>
                    <a:effectLst/>
                    <a:latin typeface="+mj-lt"/>
                  </a:rPr>
                  <a:t>No distortion</a:t>
                </a:r>
                <a:r>
                  <a:rPr lang="en-SG" dirty="0">
                    <a:solidFill>
                      <a:srgbClr val="000000"/>
                    </a:solidFill>
                    <a:latin typeface="+mj-lt"/>
                  </a:rPr>
                  <a:t> but the signal maybe weak</a:t>
                </a:r>
              </a:p>
              <a:p>
                <a:pPr lvl="1"/>
                <a:endParaRPr lang="en-SG" dirty="0">
                  <a:solidFill>
                    <a:srgbClr val="000000"/>
                  </a:solidFill>
                  <a:effectLst/>
                  <a:latin typeface="+mj-lt"/>
                </a:endParaRPr>
              </a:p>
              <a:p>
                <a:pPr lvl="1"/>
                <a:endParaRPr lang="en-SG" dirty="0">
                  <a:solidFill>
                    <a:srgbClr val="000000"/>
                  </a:solidFill>
                  <a:effectLst/>
                  <a:latin typeface="+mj-lt"/>
                </a:endParaRPr>
              </a:p>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d>
                      <m:dPr>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e>
                    </m:d>
                    <m:r>
                      <a:rPr lang="en-US" b="0" i="0" smtClean="0">
                        <a:solidFill>
                          <a:srgbClr val="000000"/>
                        </a:solidFill>
                        <a:effectLst/>
                        <a:latin typeface="Cambria Math" panose="02040503050406030204" pitchFamily="18" charset="0"/>
                        <a:ea typeface="Cambria Math" panose="02040503050406030204" pitchFamily="18" charset="0"/>
                      </a:rPr>
                      <m:t>= </m:t>
                    </m:r>
                  </m:oMath>
                </a14:m>
                <a:r>
                  <a:rPr lang="en-SG" dirty="0">
                    <a:solidFill>
                      <a:srgbClr val="000000"/>
                    </a:solidFill>
                    <a:effectLst/>
                    <a:latin typeface="+mj-lt"/>
                  </a:rPr>
                  <a:t>1</a:t>
                </a:r>
              </a:p>
              <a:p>
                <a:pPr lvl="1"/>
                <a:r>
                  <a:rPr lang="en-SG" dirty="0">
                    <a:solidFill>
                      <a:srgbClr val="000000"/>
                    </a:solidFill>
                    <a:latin typeface="+mj-lt"/>
                  </a:rPr>
                  <a:t>Carrier is fully modulated</a:t>
                </a:r>
              </a:p>
              <a:p>
                <a:pPr marL="457200" lvl="1" indent="0">
                  <a:buNone/>
                </a:pPr>
                <a:endParaRPr lang="en-SG" dirty="0">
                  <a:solidFill>
                    <a:srgbClr val="000000"/>
                  </a:solidFill>
                  <a:latin typeface="+mj-lt"/>
                </a:endParaRPr>
              </a:p>
              <a:p>
                <a:pPr marL="457200" lvl="1" indent="0">
                  <a:buNone/>
                </a:pPr>
                <a:endParaRPr lang="en-SG" dirty="0">
                  <a:solidFill>
                    <a:srgbClr val="000000"/>
                  </a:solidFill>
                  <a:latin typeface="+mj-lt"/>
                </a:endParaRPr>
              </a:p>
              <a:p>
                <a14:m>
                  <m:oMath xmlns:m="http://schemas.openxmlformats.org/officeDocument/2006/math">
                    <m:r>
                      <a:rPr lang="en-SG" i="1" smtClean="0">
                        <a:solidFill>
                          <a:srgbClr val="000000"/>
                        </a:solidFill>
                        <a:effectLst/>
                        <a:latin typeface="Cambria Math" panose="02040503050406030204" pitchFamily="18" charset="0"/>
                        <a:ea typeface="Cambria Math" panose="02040503050406030204" pitchFamily="18" charset="0"/>
                      </a:rPr>
                      <m:t>𝜇</m:t>
                    </m:r>
                    <m:r>
                      <a:rPr lang="en-US" b="0" i="1" smtClean="0">
                        <a:solidFill>
                          <a:srgbClr val="000000"/>
                        </a:solidFill>
                        <a:effectLst/>
                        <a:latin typeface="Cambria Math" panose="02040503050406030204" pitchFamily="18" charset="0"/>
                        <a:ea typeface="Cambria Math" panose="02040503050406030204" pitchFamily="18" charset="0"/>
                      </a:rPr>
                      <m:t> </m:t>
                    </m:r>
                    <m:d>
                      <m:dPr>
                        <m:ctrlPr>
                          <a:rPr lang="en-US" b="0" i="1" smtClean="0">
                            <a:solidFill>
                              <a:srgbClr val="000000"/>
                            </a:solidFill>
                            <a:effectLst/>
                            <a:latin typeface="Cambria Math" panose="02040503050406030204" pitchFamily="18" charset="0"/>
                            <a:ea typeface="Cambria Math" panose="02040503050406030204" pitchFamily="18" charset="0"/>
                          </a:rPr>
                        </m:ctrlPr>
                      </m:dPr>
                      <m:e>
                        <m:r>
                          <a:rPr lang="en-US" b="0" i="1" smtClean="0">
                            <a:solidFill>
                              <a:srgbClr val="000000"/>
                            </a:solidFill>
                            <a:effectLst/>
                            <a:latin typeface="Cambria Math" panose="02040503050406030204" pitchFamily="18" charset="0"/>
                            <a:ea typeface="Cambria Math" panose="02040503050406030204" pitchFamily="18" charset="0"/>
                          </a:rPr>
                          <m:t>𝑚𝑜𝑑𝑢𝑙𝑎𝑡𝑖𝑜𝑛</m:t>
                        </m:r>
                        <m:r>
                          <a:rPr lang="en-US" b="0" i="1" smtClean="0">
                            <a:solidFill>
                              <a:srgbClr val="000000"/>
                            </a:solidFill>
                            <a:effectLst/>
                            <a:latin typeface="Cambria Math" panose="02040503050406030204" pitchFamily="18" charset="0"/>
                            <a:ea typeface="Cambria Math" panose="02040503050406030204" pitchFamily="18" charset="0"/>
                          </a:rPr>
                          <m:t> </m:t>
                        </m:r>
                        <m:r>
                          <a:rPr lang="en-US" b="0" i="1" smtClean="0">
                            <a:solidFill>
                              <a:srgbClr val="000000"/>
                            </a:solidFill>
                            <a:effectLst/>
                            <a:latin typeface="Cambria Math" panose="02040503050406030204" pitchFamily="18" charset="0"/>
                            <a:ea typeface="Cambria Math" panose="02040503050406030204" pitchFamily="18" charset="0"/>
                          </a:rPr>
                          <m:t>𝑖𝑛𝑑𝑒𝑥</m:t>
                        </m:r>
                      </m:e>
                    </m:d>
                    <m:r>
                      <a:rPr lang="en-US" b="0" i="0" smtClean="0">
                        <a:solidFill>
                          <a:srgbClr val="000000"/>
                        </a:solidFill>
                        <a:effectLst/>
                        <a:latin typeface="Cambria Math" panose="02040503050406030204" pitchFamily="18" charset="0"/>
                        <a:ea typeface="Cambria Math" panose="02040503050406030204" pitchFamily="18" charset="0"/>
                      </a:rPr>
                      <m:t>&gt;</m:t>
                    </m:r>
                  </m:oMath>
                </a14:m>
                <a:r>
                  <a:rPr lang="en-SG" dirty="0">
                    <a:solidFill>
                      <a:srgbClr val="000000"/>
                    </a:solidFill>
                    <a:effectLst/>
                    <a:latin typeface="+mj-lt"/>
                  </a:rPr>
                  <a:t> 1</a:t>
                </a:r>
              </a:p>
              <a:p>
                <a:pPr lvl="1"/>
                <a:r>
                  <a:rPr lang="en-SG" dirty="0">
                    <a:solidFill>
                      <a:srgbClr val="000000"/>
                    </a:solidFill>
                    <a:latin typeface="+mj-lt"/>
                  </a:rPr>
                  <a:t>Overmodulation, signal is distorted leads to clipping</a:t>
                </a:r>
              </a:p>
              <a:p>
                <a:endParaRPr lang="en-SG" baseline="-25000"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xmlns="">
          <p:sp>
            <p:nvSpPr>
              <p:cNvPr id="12" name="Content Placeholder 2">
                <a:extLst>
                  <a:ext uri="{FF2B5EF4-FFF2-40B4-BE49-F238E27FC236}">
                    <a16:creationId xmlns:a16="http://schemas.microsoft.com/office/drawing/2014/main" id="{92871395-A068-E688-C9F0-88171C271B72}"/>
                  </a:ext>
                </a:extLst>
              </p:cNvPr>
              <p:cNvSpPr txBox="1">
                <a:spLocks noRot="1" noChangeAspect="1" noMove="1" noResize="1" noEditPoints="1" noAdjustHandles="1" noChangeArrowheads="1" noChangeShapeType="1" noTextEdit="1"/>
              </p:cNvSpPr>
              <p:nvPr/>
            </p:nvSpPr>
            <p:spPr>
              <a:xfrm>
                <a:off x="486237" y="1627795"/>
                <a:ext cx="11353800" cy="4788669"/>
              </a:xfrm>
              <a:prstGeom prst="rect">
                <a:avLst/>
              </a:prstGeom>
              <a:blipFill>
                <a:blip r:embed="rId3"/>
                <a:stretch>
                  <a:fillRect l="-1006" t="-2116"/>
                </a:stretch>
              </a:blipFill>
            </p:spPr>
            <p:txBody>
              <a:bodyPr/>
              <a:lstStyle/>
              <a:p>
                <a:r>
                  <a:rPr lang="en-US">
                    <a:noFill/>
                  </a:rPr>
                  <a:t> </a:t>
                </a:r>
              </a:p>
            </p:txBody>
          </p:sp>
        </mc:Fallback>
      </mc:AlternateContent>
    </p:spTree>
    <p:extLst>
      <p:ext uri="{BB962C8B-B14F-4D97-AF65-F5344CB8AC3E}">
        <p14:creationId xmlns:p14="http://schemas.microsoft.com/office/powerpoint/2010/main" val="4283584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65D98-8AA3-3F37-D6F7-4F4DFA342E9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D0DC8E-4F99-70D6-3465-EFBE7DC2D692}"/>
              </a:ext>
            </a:extLst>
          </p:cNvPr>
          <p:cNvSpPr>
            <a:spLocks noGrp="1"/>
          </p:cNvSpPr>
          <p:nvPr>
            <p:ph type="sldNum" sz="quarter" idx="12"/>
          </p:nvPr>
        </p:nvSpPr>
        <p:spPr/>
        <p:txBody>
          <a:bodyPr/>
          <a:lstStyle/>
          <a:p>
            <a:fld id="{687B7451-1438-CB4A-8106-82A64F1C7D7B}" type="slidenum">
              <a:rPr lang="sv-SE" smtClean="0"/>
              <a:pPr/>
              <a:t>47</a:t>
            </a:fld>
            <a:endParaRPr lang="sv-SE" dirty="0"/>
          </a:p>
        </p:txBody>
      </p:sp>
      <p:sp>
        <p:nvSpPr>
          <p:cNvPr id="8" name="Title 1">
            <a:extLst>
              <a:ext uri="{FF2B5EF4-FFF2-40B4-BE49-F238E27FC236}">
                <a16:creationId xmlns:a16="http://schemas.microsoft.com/office/drawing/2014/main" id="{A509ED3E-442F-B804-D3DF-AC80EDC7EB5C}"/>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example</a:t>
            </a:r>
          </a:p>
        </p:txBody>
      </p:sp>
      <p:sp>
        <p:nvSpPr>
          <p:cNvPr id="12" name="Content Placeholder 2">
            <a:extLst>
              <a:ext uri="{FF2B5EF4-FFF2-40B4-BE49-F238E27FC236}">
                <a16:creationId xmlns:a16="http://schemas.microsoft.com/office/drawing/2014/main" id="{1812CC2B-413C-C232-DEE8-A4D251CFD42C}"/>
              </a:ext>
            </a:extLst>
          </p:cNvPr>
          <p:cNvSpPr txBox="1">
            <a:spLocks/>
          </p:cNvSpPr>
          <p:nvPr/>
        </p:nvSpPr>
        <p:spPr>
          <a:xfrm>
            <a:off x="478507" y="1855093"/>
            <a:ext cx="11234986" cy="3147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rgbClr val="000000"/>
                </a:solidFill>
                <a:latin typeface="+mj-lt"/>
              </a:rPr>
              <a:t>You are given a carrier signal with the frequency of 100 </a:t>
            </a:r>
            <a:r>
              <a:rPr lang="en-US" dirty="0" err="1">
                <a:solidFill>
                  <a:srgbClr val="000000"/>
                </a:solidFill>
                <a:latin typeface="+mj-lt"/>
              </a:rPr>
              <a:t>KHz</a:t>
            </a:r>
            <a:r>
              <a:rPr lang="en-US" dirty="0">
                <a:solidFill>
                  <a:srgbClr val="000000"/>
                </a:solidFill>
                <a:latin typeface="+mj-lt"/>
              </a:rPr>
              <a:t> and amplitude of 5. It is modulated using amplitude modulation (double side band, full carrier) with a message/baseband signal of the frequency 5 </a:t>
            </a:r>
            <a:r>
              <a:rPr lang="en-US" dirty="0" err="1">
                <a:solidFill>
                  <a:srgbClr val="000000"/>
                </a:solidFill>
                <a:latin typeface="+mj-lt"/>
              </a:rPr>
              <a:t>KHz</a:t>
            </a:r>
            <a:r>
              <a:rPr lang="en-US" dirty="0">
                <a:solidFill>
                  <a:srgbClr val="000000"/>
                </a:solidFill>
                <a:latin typeface="+mj-lt"/>
              </a:rPr>
              <a:t> and amplitude 2. </a:t>
            </a:r>
          </a:p>
          <a:p>
            <a:pPr marL="0" indent="0" algn="just">
              <a:buNone/>
            </a:pPr>
            <a:endParaRPr lang="en-US" dirty="0">
              <a:solidFill>
                <a:srgbClr val="000000"/>
              </a:solidFill>
              <a:latin typeface="+mj-lt"/>
            </a:endParaRPr>
          </a:p>
          <a:p>
            <a:pPr marL="0" indent="0" algn="just">
              <a:buNone/>
            </a:pPr>
            <a:r>
              <a:rPr lang="en-US" dirty="0">
                <a:solidFill>
                  <a:srgbClr val="000000"/>
                </a:solidFill>
                <a:latin typeface="+mj-lt"/>
              </a:rPr>
              <a:t>Please determine modulation index and mathematical expression representing the modulated signal?</a:t>
            </a:r>
            <a:endParaRPr lang="en-SG" dirty="0">
              <a:solidFill>
                <a:srgbClr val="000000"/>
              </a:solidFill>
              <a:effectLst/>
              <a:latin typeface="+mj-lt"/>
            </a:endParaRP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435785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48</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382791781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D421B-81AF-C934-134B-0CDAA5EA0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73B2D-C99F-8C9A-9C45-96131C822CC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88C55304-B110-C1B1-9B46-5D06B046D658}"/>
              </a:ext>
            </a:extLst>
          </p:cNvPr>
          <p:cNvSpPr>
            <a:spLocks noGrp="1"/>
          </p:cNvSpPr>
          <p:nvPr>
            <p:ph type="sldNum" sz="quarter" idx="12"/>
          </p:nvPr>
        </p:nvSpPr>
        <p:spPr/>
        <p:txBody>
          <a:bodyPr/>
          <a:lstStyle/>
          <a:p>
            <a:fld id="{687B7451-1438-CB4A-8106-82A64F1C7D7B}" type="slidenum">
              <a:rPr lang="sv-SE" smtClean="0"/>
              <a:t>49</a:t>
            </a:fld>
            <a:endParaRPr lang="sv-SE" dirty="0"/>
          </a:p>
        </p:txBody>
      </p:sp>
      <p:sp>
        <p:nvSpPr>
          <p:cNvPr id="6" name="Content Placeholder 2">
            <a:extLst>
              <a:ext uri="{FF2B5EF4-FFF2-40B4-BE49-F238E27FC236}">
                <a16:creationId xmlns:a16="http://schemas.microsoft.com/office/drawing/2014/main" id="{BEDC61F4-626A-9B82-1B71-6351426B240A}"/>
              </a:ext>
            </a:extLst>
          </p:cNvPr>
          <p:cNvSpPr>
            <a:spLocks noGrp="1"/>
          </p:cNvSpPr>
          <p:nvPr>
            <p:ph idx="1"/>
          </p:nvPr>
        </p:nvSpPr>
        <p:spPr>
          <a:xfrm>
            <a:off x="351963" y="3761637"/>
            <a:ext cx="11569700" cy="2562225"/>
          </a:xfrm>
        </p:spPr>
        <p:txBody>
          <a:bodyPr>
            <a:normAutofit/>
          </a:bodyPr>
          <a:lstStyle/>
          <a:p>
            <a:r>
              <a:rPr lang="en-SG" dirty="0">
                <a:solidFill>
                  <a:srgbClr val="000000"/>
                </a:solidFill>
                <a:effectLst/>
                <a:latin typeface="+mj-lt"/>
              </a:rPr>
              <a:t>A</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amplitude</a:t>
            </a:r>
          </a:p>
          <a:p>
            <a:pPr>
              <a:spcBef>
                <a:spcPts val="900"/>
              </a:spcBef>
            </a:pPr>
            <a:r>
              <a:rPr lang="en-SG" dirty="0">
                <a:solidFill>
                  <a:srgbClr val="000000"/>
                </a:solidFill>
                <a:effectLst/>
                <a:latin typeface="+mj-lt"/>
              </a:rPr>
              <a:t>f</a:t>
            </a:r>
            <a:r>
              <a:rPr lang="en-SG" baseline="-25000" dirty="0">
                <a:solidFill>
                  <a:srgbClr val="000000"/>
                </a:solidFill>
                <a:effectLst/>
                <a:latin typeface="+mj-lt"/>
              </a:rPr>
              <a:t>c</a:t>
            </a:r>
            <a:r>
              <a:rPr lang="en-SG" dirty="0">
                <a:solidFill>
                  <a:srgbClr val="000000"/>
                </a:solidFill>
                <a:effectLst/>
                <a:latin typeface="+mj-lt"/>
              </a:rPr>
              <a:t> </a:t>
            </a:r>
            <a:r>
              <a:rPr lang="en-SG" dirty="0">
                <a:solidFill>
                  <a:srgbClr val="0E0E0E"/>
                </a:solidFill>
                <a:effectLst/>
                <a:latin typeface="+mj-lt"/>
              </a:rPr>
              <a:t> = Carrier frequency</a:t>
            </a:r>
          </a:p>
          <a:p>
            <a:pPr>
              <a:spcBef>
                <a:spcPts val="900"/>
              </a:spcBef>
            </a:pPr>
            <a:r>
              <a:rPr lang="en-SG" dirty="0" err="1">
                <a:solidFill>
                  <a:srgbClr val="000000"/>
                </a:solidFill>
                <a:effectLst/>
                <a:latin typeface="+mj-lt"/>
              </a:rPr>
              <a:t>k</a:t>
            </a:r>
            <a:r>
              <a:rPr lang="en-SG" baseline="-25000" dirty="0" err="1">
                <a:solidFill>
                  <a:srgbClr val="000000"/>
                </a:solidFill>
                <a:effectLst/>
                <a:latin typeface="+mj-lt"/>
              </a:rPr>
              <a:t>f</a:t>
            </a:r>
            <a:r>
              <a:rPr lang="en-SG" dirty="0">
                <a:solidFill>
                  <a:srgbClr val="000000"/>
                </a:solidFill>
                <a:effectLst/>
                <a:latin typeface="+mj-lt"/>
              </a:rPr>
              <a:t> </a:t>
            </a:r>
            <a:r>
              <a:rPr lang="en-SG" dirty="0">
                <a:solidFill>
                  <a:srgbClr val="0E0E0E"/>
                </a:solidFill>
                <a:effectLst/>
                <a:latin typeface="+mj-lt"/>
              </a:rPr>
              <a:t> = Frequency sensitivity of the modulator (how much the carrier frequency changes in response to the amplitude of the modulating signal)</a:t>
            </a:r>
          </a:p>
          <a:p>
            <a:pPr>
              <a:spcBef>
                <a:spcPts val="900"/>
              </a:spcBef>
            </a:pPr>
            <a:r>
              <a:rPr lang="en-SG" dirty="0">
                <a:solidFill>
                  <a:srgbClr val="000000"/>
                </a:solidFill>
                <a:effectLst/>
                <a:latin typeface="+mj-lt"/>
              </a:rPr>
              <a:t>m(t) </a:t>
            </a:r>
            <a:r>
              <a:rPr lang="en-SG" dirty="0">
                <a:solidFill>
                  <a:srgbClr val="0E0E0E"/>
                </a:solidFill>
                <a:effectLst/>
                <a:latin typeface="+mj-lt"/>
              </a:rPr>
              <a:t> = Modulating signal</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black background with white text&#10;&#10;Description automatically generated">
            <a:extLst>
              <a:ext uri="{FF2B5EF4-FFF2-40B4-BE49-F238E27FC236}">
                <a16:creationId xmlns:a16="http://schemas.microsoft.com/office/drawing/2014/main" id="{93A86F42-466C-CF3F-290A-0551261C9273}"/>
              </a:ext>
            </a:extLst>
          </p:cNvPr>
          <p:cNvPicPr>
            <a:picLocks noChangeAspect="1"/>
          </p:cNvPicPr>
          <p:nvPr/>
        </p:nvPicPr>
        <p:blipFill>
          <a:blip r:embed="rId3"/>
          <a:stretch>
            <a:fillRect/>
          </a:stretch>
        </p:blipFill>
        <p:spPr>
          <a:xfrm>
            <a:off x="2770212" y="2055387"/>
            <a:ext cx="6733201" cy="1126671"/>
          </a:xfrm>
          <a:prstGeom prst="rect">
            <a:avLst/>
          </a:prstGeom>
        </p:spPr>
      </p:pic>
    </p:spTree>
    <p:extLst>
      <p:ext uri="{BB962C8B-B14F-4D97-AF65-F5344CB8AC3E}">
        <p14:creationId xmlns:p14="http://schemas.microsoft.com/office/powerpoint/2010/main" val="14933744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7D7E5-636F-06EB-79A2-1CAC73D142ED}"/>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2056D721-B1F1-B4BB-0E45-72C66F66B1AB}"/>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Main lobe of radiation pattern is where maximum radiation occurs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Antenna beamwidth is the angular separation between the points on the radiation pattern where the power drops to half of its maximum value, commonly known as the -3 dB points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Beamwidth defines the directivity and coverage area of the antenna.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6C6DC5AE-5518-49BD-32A7-7F1C60A64E54}"/>
              </a:ext>
            </a:extLst>
          </p:cNvPr>
          <p:cNvSpPr>
            <a:spLocks noGrp="1"/>
          </p:cNvSpPr>
          <p:nvPr>
            <p:ph type="sldNum" sz="quarter" idx="12"/>
          </p:nvPr>
        </p:nvSpPr>
        <p:spPr/>
        <p:txBody>
          <a:bodyPr/>
          <a:lstStyle/>
          <a:p>
            <a:fld id="{5C6FAEEE-D619-4E65-A0EF-E650D0B3166A}" type="slidenum">
              <a:rPr lang="en-US" smtClean="0"/>
              <a:t>5</a:t>
            </a:fld>
            <a:endParaRPr lang="en-US"/>
          </a:p>
        </p:txBody>
      </p:sp>
      <p:sp>
        <p:nvSpPr>
          <p:cNvPr id="4" name="Title 1">
            <a:extLst>
              <a:ext uri="{FF2B5EF4-FFF2-40B4-BE49-F238E27FC236}">
                <a16:creationId xmlns:a16="http://schemas.microsoft.com/office/drawing/2014/main" id="{76F36252-CB1A-6DA5-C861-FFAC3424B336}"/>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antenna beamwidth</a:t>
            </a:r>
          </a:p>
        </p:txBody>
      </p:sp>
      <p:pic>
        <p:nvPicPr>
          <p:cNvPr id="5" name="Picture 4" descr="Diagram of a wifi connection&#10;&#10;Description automatically generated">
            <a:extLst>
              <a:ext uri="{FF2B5EF4-FFF2-40B4-BE49-F238E27FC236}">
                <a16:creationId xmlns:a16="http://schemas.microsoft.com/office/drawing/2014/main" id="{8E78E6AE-3B5E-5E86-70C6-EF08C419E861}"/>
              </a:ext>
            </a:extLst>
          </p:cNvPr>
          <p:cNvPicPr>
            <a:picLocks noChangeAspect="1"/>
          </p:cNvPicPr>
          <p:nvPr/>
        </p:nvPicPr>
        <p:blipFill>
          <a:blip r:embed="rId3"/>
          <a:stretch>
            <a:fillRect/>
          </a:stretch>
        </p:blipFill>
        <p:spPr>
          <a:xfrm>
            <a:off x="4305828" y="3591600"/>
            <a:ext cx="4135318" cy="2823676"/>
          </a:xfrm>
          <a:prstGeom prst="rect">
            <a:avLst/>
          </a:prstGeom>
        </p:spPr>
      </p:pic>
      <p:sp>
        <p:nvSpPr>
          <p:cNvPr id="6" name="Text Box 20">
            <a:extLst>
              <a:ext uri="{FF2B5EF4-FFF2-40B4-BE49-F238E27FC236}">
                <a16:creationId xmlns:a16="http://schemas.microsoft.com/office/drawing/2014/main" id="{A0493DC7-BC80-46FF-F8EF-90C43A592A3F}"/>
              </a:ext>
            </a:extLst>
          </p:cNvPr>
          <p:cNvSpPr txBox="1">
            <a:spLocks noChangeArrowheads="1"/>
          </p:cNvSpPr>
          <p:nvPr/>
        </p:nvSpPr>
        <p:spPr bwMode="auto">
          <a:xfrm>
            <a:off x="6282719" y="6415276"/>
            <a:ext cx="23278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latin typeface="Trebuchet MS" panose="020B0703020202090204" pitchFamily="34" charset="0"/>
              </a:rPr>
              <a:t>Courtesy: </a:t>
            </a:r>
            <a:r>
              <a:rPr lang="en-US" altLang="en-US" sz="1600" dirty="0" err="1">
                <a:latin typeface="Trebuchet MS" panose="020B0703020202090204" pitchFamily="34" charset="0"/>
              </a:rPr>
              <a:t>EverythingRF</a:t>
            </a:r>
            <a:endParaRPr lang="en-US" altLang="en-US" sz="1600" dirty="0">
              <a:latin typeface="Trebuchet MS" panose="020B0703020202090204" pitchFamily="34" charset="0"/>
            </a:endParaRPr>
          </a:p>
        </p:txBody>
      </p:sp>
    </p:spTree>
    <p:extLst>
      <p:ext uri="{BB962C8B-B14F-4D97-AF65-F5344CB8AC3E}">
        <p14:creationId xmlns:p14="http://schemas.microsoft.com/office/powerpoint/2010/main" val="1999240971"/>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73AE8-0D54-014A-81B1-0B356681B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D337D-DE19-9535-9EBD-7EFAF9EB89CC}"/>
              </a:ext>
            </a:extLst>
          </p:cNvPr>
          <p:cNvSpPr>
            <a:spLocks noGrp="1"/>
          </p:cNvSpPr>
          <p:nvPr>
            <p:ph type="title"/>
          </p:nvPr>
        </p:nvSpPr>
        <p:spPr>
          <a:xfrm>
            <a:off x="351963" y="362345"/>
            <a:ext cx="11974277" cy="1325563"/>
          </a:xfrm>
        </p:spPr>
        <p:txBody>
          <a:bodyPr>
            <a:noAutofit/>
          </a:bodyPr>
          <a:lstStyle/>
          <a:p>
            <a:r>
              <a:rPr lang="en-US" sz="4000" dirty="0">
                <a:latin typeface="+mn-lt"/>
              </a:rPr>
              <a:t>Modulation Index of frequency modulated signal</a:t>
            </a:r>
          </a:p>
        </p:txBody>
      </p:sp>
      <p:sp>
        <p:nvSpPr>
          <p:cNvPr id="8" name="Slide Number Placeholder 7">
            <a:extLst>
              <a:ext uri="{FF2B5EF4-FFF2-40B4-BE49-F238E27FC236}">
                <a16:creationId xmlns:a16="http://schemas.microsoft.com/office/drawing/2014/main" id="{67B19856-6526-529B-8C4C-4F501502B4EB}"/>
              </a:ext>
            </a:extLst>
          </p:cNvPr>
          <p:cNvSpPr>
            <a:spLocks noGrp="1"/>
          </p:cNvSpPr>
          <p:nvPr>
            <p:ph type="sldNum" sz="quarter" idx="12"/>
          </p:nvPr>
        </p:nvSpPr>
        <p:spPr/>
        <p:txBody>
          <a:bodyPr/>
          <a:lstStyle/>
          <a:p>
            <a:fld id="{687B7451-1438-CB4A-8106-82A64F1C7D7B}" type="slidenum">
              <a:rPr lang="sv-SE" smtClean="0"/>
              <a:t>50</a:t>
            </a:fld>
            <a:endParaRPr lang="sv-SE"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EC15F2B-45E6-EDB9-C513-7336F9C392F1}"/>
                  </a:ext>
                </a:extLst>
              </p:cNvPr>
              <p:cNvSpPr>
                <a:spLocks noGrp="1"/>
              </p:cNvSpPr>
              <p:nvPr>
                <p:ph idx="1"/>
              </p:nvPr>
            </p:nvSpPr>
            <p:spPr>
              <a:xfrm>
                <a:off x="554251" y="1528250"/>
                <a:ext cx="11569700" cy="4828099"/>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𝑖𝑛𝑑𝑒𝑥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𝑓𝑚</m:t>
                    </m:r>
                  </m:oMath>
                </a14:m>
                <a:endParaRPr lang="en-US" baseline="-25000" dirty="0">
                  <a:latin typeface="+mj-lt"/>
                </a:endParaRPr>
              </a:p>
              <a:p>
                <a:pPr marL="0" indent="0">
                  <a:buNone/>
                </a:pPr>
                <a:r>
                  <a:rPr lang="en-US" dirty="0">
                    <a:latin typeface="+mj-lt"/>
                  </a:rPr>
                  <a:t>   </a:t>
                </a:r>
              </a:p>
              <a:p>
                <a:pPr marL="0" indent="0">
                  <a:buNone/>
                </a:pPr>
                <a:r>
                  <a:rPr lang="en-US" dirty="0">
                    <a:latin typeface="+mj-lt"/>
                  </a:rPr>
                  <a:t> Where,</a:t>
                </a:r>
              </a:p>
              <a:p>
                <a:r>
                  <a:rPr lang="en-SG" dirty="0">
                    <a:solidFill>
                      <a:srgbClr val="000000"/>
                    </a:solidFill>
                    <a:effectLst/>
                    <a:latin typeface="Helvetica" pitchFamily="2" charset="0"/>
                  </a:rPr>
                  <a:t> </a:t>
                </a:r>
                <a14:m>
                  <m:oMath xmlns:m="http://schemas.openxmlformats.org/officeDocument/2006/math">
                    <m:r>
                      <a:rPr lang="en-SG" i="1" dirty="0" smtClean="0">
                        <a:solidFill>
                          <a:srgbClr val="000000"/>
                        </a:solidFill>
                        <a:effectLst/>
                        <a:latin typeface="Cambria Math" panose="02040503050406030204" pitchFamily="18" charset="0"/>
                        <a:ea typeface="Cambria Math" panose="02040503050406030204" pitchFamily="18" charset="0"/>
                      </a:rPr>
                      <m:t>∆</m:t>
                    </m:r>
                  </m:oMath>
                </a14:m>
                <a:r>
                  <a:rPr lang="en-SG" dirty="0">
                    <a:solidFill>
                      <a:srgbClr val="000000"/>
                    </a:solidFill>
                    <a:effectLst/>
                    <a:latin typeface="+mj-lt"/>
                  </a:rPr>
                  <a:t>f </a:t>
                </a:r>
                <a:r>
                  <a:rPr lang="en-SG" dirty="0">
                    <a:solidFill>
                      <a:srgbClr val="0E0E0E"/>
                    </a:solidFill>
                    <a:effectLst/>
                    <a:latin typeface="+mj-lt"/>
                  </a:rPr>
                  <a:t> = Peak frequency deviation (how much the carrier frequency changes)</a:t>
                </a:r>
              </a:p>
              <a:p>
                <a:pPr>
                  <a:spcBef>
                    <a:spcPts val="900"/>
                  </a:spcBef>
                </a:pPr>
                <a:r>
                  <a:rPr lang="en-SG" dirty="0">
                    <a:solidFill>
                      <a:srgbClr val="0E0E0E"/>
                    </a:solidFill>
                    <a:effectLst/>
                    <a:latin typeface="+mj-lt"/>
                  </a:rPr>
                  <a:t> </a:t>
                </a:r>
                <a:r>
                  <a:rPr lang="en-SG" dirty="0" err="1">
                    <a:solidFill>
                      <a:srgbClr val="000000"/>
                    </a:solidFill>
                    <a:effectLst/>
                    <a:latin typeface="+mj-lt"/>
                  </a:rPr>
                  <a:t>f</a:t>
                </a:r>
                <a:r>
                  <a:rPr lang="en-SG" baseline="-25000" dirty="0" err="1">
                    <a:solidFill>
                      <a:srgbClr val="000000"/>
                    </a:solidFill>
                    <a:effectLst/>
                    <a:latin typeface="+mj-lt"/>
                  </a:rPr>
                  <a:t>m</a:t>
                </a:r>
                <a:r>
                  <a:rPr lang="en-SG" dirty="0">
                    <a:solidFill>
                      <a:srgbClr val="000000"/>
                    </a:solidFill>
                    <a:effectLst/>
                    <a:latin typeface="+mj-lt"/>
                  </a:rPr>
                  <a:t> </a:t>
                </a:r>
                <a:r>
                  <a:rPr lang="en-SG" dirty="0">
                    <a:solidFill>
                      <a:srgbClr val="0E0E0E"/>
                    </a:solidFill>
                    <a:effectLst/>
                    <a:latin typeface="+mj-lt"/>
                  </a:rPr>
                  <a:t> = Maximum frequency of the modulating signal</a:t>
                </a:r>
              </a:p>
              <a:p>
                <a:pPr>
                  <a:spcBef>
                    <a:spcPts val="900"/>
                  </a:spcBef>
                </a:pPr>
                <a:endParaRPr lang="en-SG" dirty="0">
                  <a:solidFill>
                    <a:srgbClr val="0E0E0E"/>
                  </a:solidFill>
                  <a:effectLst/>
                  <a:latin typeface="+mj-lt"/>
                </a:endParaRPr>
              </a:p>
              <a:p>
                <a:pPr>
                  <a:spcBef>
                    <a:spcPts val="900"/>
                  </a:spcBef>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SG" dirty="0">
                    <a:solidFill>
                      <a:srgbClr val="0E0E0E"/>
                    </a:solidFill>
                    <a:latin typeface="+mj-lt"/>
                  </a:rPr>
                  <a:t> &lt; 1 : Narrow band signal</a:t>
                </a:r>
              </a:p>
              <a:p>
                <a:pPr>
                  <a:spcBef>
                    <a:spcPts val="900"/>
                  </a:spcBef>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SG" dirty="0">
                    <a:solidFill>
                      <a:srgbClr val="0E0E0E"/>
                    </a:solidFill>
                    <a:effectLst/>
                    <a:latin typeface="+mj-lt"/>
                  </a:rPr>
                  <a:t> &gt; 1 : Wideband signal, better noise immunity, signal quality, FM broadcasts</a:t>
                </a:r>
              </a:p>
              <a:p>
                <a:pPr marL="0" indent="0">
                  <a:buNone/>
                </a:pPr>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xmlns="">
          <p:sp>
            <p:nvSpPr>
              <p:cNvPr id="6" name="Content Placeholder 2">
                <a:extLst>
                  <a:ext uri="{FF2B5EF4-FFF2-40B4-BE49-F238E27FC236}">
                    <a16:creationId xmlns:a16="http://schemas.microsoft.com/office/drawing/2014/main" id="{8EC15F2B-45E6-EDB9-C513-7336F9C392F1}"/>
                  </a:ext>
                </a:extLst>
              </p:cNvPr>
              <p:cNvSpPr>
                <a:spLocks noGrp="1" noRot="1" noChangeAspect="1" noMove="1" noResize="1" noEditPoints="1" noAdjustHandles="1" noChangeArrowheads="1" noChangeShapeType="1" noTextEdit="1"/>
              </p:cNvSpPr>
              <p:nvPr>
                <p:ph idx="1"/>
              </p:nvPr>
            </p:nvSpPr>
            <p:spPr>
              <a:xfrm>
                <a:off x="554251" y="1528250"/>
                <a:ext cx="11569700" cy="4828099"/>
              </a:xfrm>
              <a:blipFill>
                <a:blip r:embed="rId3"/>
                <a:stretch>
                  <a:fillRect l="-877" t="-1837"/>
                </a:stretch>
              </a:blipFill>
            </p:spPr>
            <p:txBody>
              <a:bodyPr/>
              <a:lstStyle/>
              <a:p>
                <a:r>
                  <a:rPr lang="en-US">
                    <a:noFill/>
                  </a:rPr>
                  <a:t> </a:t>
                </a:r>
              </a:p>
            </p:txBody>
          </p:sp>
        </mc:Fallback>
      </mc:AlternateContent>
    </p:spTree>
    <p:extLst>
      <p:ext uri="{BB962C8B-B14F-4D97-AF65-F5344CB8AC3E}">
        <p14:creationId xmlns:p14="http://schemas.microsoft.com/office/powerpoint/2010/main" val="114086657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23CEB-09F5-381D-5075-4C2D6BE03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83979-5701-6D2D-7645-A9215FA36DE5}"/>
              </a:ext>
            </a:extLst>
          </p:cNvPr>
          <p:cNvSpPr>
            <a:spLocks noGrp="1"/>
          </p:cNvSpPr>
          <p:nvPr>
            <p:ph type="title"/>
          </p:nvPr>
        </p:nvSpPr>
        <p:spPr>
          <a:xfrm>
            <a:off x="351963" y="362345"/>
            <a:ext cx="11974277" cy="1325563"/>
          </a:xfrm>
        </p:spPr>
        <p:txBody>
          <a:bodyPr>
            <a:noAutofit/>
          </a:bodyPr>
          <a:lstStyle/>
          <a:p>
            <a:r>
              <a:rPr lang="en-US" sz="4000" dirty="0">
                <a:latin typeface="+mn-lt"/>
              </a:rPr>
              <a:t>Bandwidth of frequency modulated signals</a:t>
            </a:r>
          </a:p>
        </p:txBody>
      </p:sp>
      <p:sp>
        <p:nvSpPr>
          <p:cNvPr id="8" name="Slide Number Placeholder 7">
            <a:extLst>
              <a:ext uri="{FF2B5EF4-FFF2-40B4-BE49-F238E27FC236}">
                <a16:creationId xmlns:a16="http://schemas.microsoft.com/office/drawing/2014/main" id="{3A4E5A66-3F9B-02C9-68AA-7BCF0F8C5A8D}"/>
              </a:ext>
            </a:extLst>
          </p:cNvPr>
          <p:cNvSpPr>
            <a:spLocks noGrp="1"/>
          </p:cNvSpPr>
          <p:nvPr>
            <p:ph type="sldNum" sz="quarter" idx="12"/>
          </p:nvPr>
        </p:nvSpPr>
        <p:spPr/>
        <p:txBody>
          <a:bodyPr/>
          <a:lstStyle/>
          <a:p>
            <a:fld id="{687B7451-1438-CB4A-8106-82A64F1C7D7B}" type="slidenum">
              <a:rPr lang="sv-SE" smtClean="0"/>
              <a:t>51</a:t>
            </a:fld>
            <a:endParaRPr lang="sv-SE"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C3E0B8D-1ABA-DD64-2D87-CD56E4ECBBFB}"/>
                  </a:ext>
                </a:extLst>
              </p:cNvPr>
              <p:cNvSpPr>
                <a:spLocks noGrp="1"/>
              </p:cNvSpPr>
              <p:nvPr>
                <p:ph idx="1"/>
              </p:nvPr>
            </p:nvSpPr>
            <p:spPr>
              <a:xfrm>
                <a:off x="496194" y="1667557"/>
                <a:ext cx="11569700" cy="2599644"/>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𝑖𝑛𝑑𝑒𝑥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𝑓𝑚</m:t>
                    </m:r>
                  </m:oMath>
                </a14:m>
                <a:endParaRPr lang="en-US" baseline="-25000" dirty="0">
                  <a:latin typeface="+mj-lt"/>
                </a:endParaRPr>
              </a:p>
              <a:p>
                <a:pPr marL="0" indent="0">
                  <a:buNone/>
                </a:pPr>
                <a:r>
                  <a:rPr lang="en-US" dirty="0">
                    <a:latin typeface="+mj-lt"/>
                  </a:rPr>
                  <a:t>   </a:t>
                </a:r>
              </a:p>
              <a:p>
                <a:r>
                  <a:rPr lang="en-US" dirty="0">
                    <a:latin typeface="+mj-lt"/>
                  </a:rPr>
                  <a:t> Given by the Carson’s rule</a:t>
                </a:r>
              </a:p>
              <a:p>
                <a:r>
                  <a:rPr lang="en-US" dirty="0">
                    <a:latin typeface="+mj-lt"/>
                  </a:rPr>
                  <a:t> Bandwidth of a frequency modulated signal is 2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oMath>
                </a14:m>
                <a:r>
                  <a:rPr lang="en-SG" dirty="0">
                    <a:solidFill>
                      <a:srgbClr val="0E0E0E"/>
                    </a:solidFill>
                    <a:effectLst/>
                    <a:latin typeface="+mj-lt"/>
                  </a:rPr>
                  <a:t>+ </a:t>
                </a:r>
                <a14:m>
                  <m:oMath xmlns:m="http://schemas.openxmlformats.org/officeDocument/2006/math">
                    <m:r>
                      <a:rPr lang="en-US" i="1">
                        <a:latin typeface="Cambria Math" panose="02040503050406030204" pitchFamily="18" charset="0"/>
                        <a:ea typeface="Cambria Math" panose="02040503050406030204" pitchFamily="18" charset="0"/>
                      </a:rPr>
                      <m:t>𝑓𝑚</m:t>
                    </m:r>
                  </m:oMath>
                </a14:m>
                <a:r>
                  <a:rPr lang="en-US" baseline="-25000" dirty="0"/>
                  <a:t> </a:t>
                </a:r>
                <a:r>
                  <a:rPr lang="en-US" dirty="0"/>
                  <a:t>)</a:t>
                </a:r>
                <a:endParaRPr lang="en-SG" dirty="0">
                  <a:solidFill>
                    <a:srgbClr val="0E0E0E"/>
                  </a:solidFill>
                  <a:effectLst/>
                  <a:latin typeface="+mj-lt"/>
                </a:endParaRPr>
              </a:p>
              <a:p>
                <a:pPr marL="0" indent="0">
                  <a:buNone/>
                </a:pPr>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xmlns="">
          <p:sp>
            <p:nvSpPr>
              <p:cNvPr id="6" name="Content Placeholder 2">
                <a:extLst>
                  <a:ext uri="{FF2B5EF4-FFF2-40B4-BE49-F238E27FC236}">
                    <a16:creationId xmlns:a16="http://schemas.microsoft.com/office/drawing/2014/main" id="{DC3E0B8D-1ABA-DD64-2D87-CD56E4ECBBFB}"/>
                  </a:ext>
                </a:extLst>
              </p:cNvPr>
              <p:cNvSpPr>
                <a:spLocks noGrp="1" noRot="1" noChangeAspect="1" noMove="1" noResize="1" noEditPoints="1" noAdjustHandles="1" noChangeArrowheads="1" noChangeShapeType="1" noTextEdit="1"/>
              </p:cNvSpPr>
              <p:nvPr>
                <p:ph idx="1"/>
              </p:nvPr>
            </p:nvSpPr>
            <p:spPr>
              <a:xfrm>
                <a:off x="496194" y="1667557"/>
                <a:ext cx="11569700" cy="2599644"/>
              </a:xfrm>
              <a:blipFill>
                <a:blip r:embed="rId3"/>
                <a:stretch>
                  <a:fillRect l="-877" t="-3415"/>
                </a:stretch>
              </a:blipFill>
            </p:spPr>
            <p:txBody>
              <a:bodyPr/>
              <a:lstStyle/>
              <a:p>
                <a:r>
                  <a:rPr lang="en-US">
                    <a:noFill/>
                  </a:rPr>
                  <a:t> </a:t>
                </a:r>
              </a:p>
            </p:txBody>
          </p:sp>
        </mc:Fallback>
      </mc:AlternateContent>
    </p:spTree>
    <p:extLst>
      <p:ext uri="{BB962C8B-B14F-4D97-AF65-F5344CB8AC3E}">
        <p14:creationId xmlns:p14="http://schemas.microsoft.com/office/powerpoint/2010/main" val="2362989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9738A-D610-DAC6-6033-2A66ADF023F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37B671-049A-7D56-60F3-6C81D56D3B60}"/>
              </a:ext>
            </a:extLst>
          </p:cNvPr>
          <p:cNvSpPr>
            <a:spLocks noGrp="1"/>
          </p:cNvSpPr>
          <p:nvPr>
            <p:ph type="sldNum" sz="quarter" idx="12"/>
          </p:nvPr>
        </p:nvSpPr>
        <p:spPr/>
        <p:txBody>
          <a:bodyPr/>
          <a:lstStyle/>
          <a:p>
            <a:fld id="{687B7451-1438-CB4A-8106-82A64F1C7D7B}" type="slidenum">
              <a:rPr lang="sv-SE" smtClean="0"/>
              <a:pPr/>
              <a:t>52</a:t>
            </a:fld>
            <a:endParaRPr lang="sv-SE" dirty="0"/>
          </a:p>
        </p:txBody>
      </p:sp>
      <p:sp>
        <p:nvSpPr>
          <p:cNvPr id="8" name="Title 1">
            <a:extLst>
              <a:ext uri="{FF2B5EF4-FFF2-40B4-BE49-F238E27FC236}">
                <a16:creationId xmlns:a16="http://schemas.microsoft.com/office/drawing/2014/main" id="{2B82F682-50C2-5DFE-2B98-71E2919BCFC7}"/>
              </a:ext>
            </a:extLst>
          </p:cNvPr>
          <p:cNvSpPr>
            <a:spLocks noGrp="1"/>
          </p:cNvSpPr>
          <p:nvPr>
            <p:ph type="title"/>
          </p:nvPr>
        </p:nvSpPr>
        <p:spPr>
          <a:xfrm>
            <a:off x="478507" y="375993"/>
            <a:ext cx="11974277" cy="1325563"/>
          </a:xfrm>
        </p:spPr>
        <p:txBody>
          <a:bodyPr>
            <a:noAutofit/>
          </a:bodyPr>
          <a:lstStyle/>
          <a:p>
            <a:r>
              <a:rPr lang="en-US" sz="4000" dirty="0">
                <a:latin typeface="+mn-lt"/>
              </a:rPr>
              <a:t>Frequency modulation example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2551FCB-C965-2719-114F-4E033648A217}"/>
                  </a:ext>
                </a:extLst>
              </p:cNvPr>
              <p:cNvSpPr txBox="1">
                <a:spLocks/>
              </p:cNvSpPr>
              <p:nvPr/>
            </p:nvSpPr>
            <p:spPr>
              <a:xfrm>
                <a:off x="478507" y="1673055"/>
                <a:ext cx="10985612" cy="3511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3300" dirty="0">
                    <a:latin typeface="+mj-lt"/>
                  </a:rPr>
                  <a:t>An FM transmitter broadcasts audio signals with a maximum modulating frequency (</a:t>
                </a:r>
                <a:r>
                  <a:rPr lang="en-SG" sz="3300" dirty="0" err="1">
                    <a:latin typeface="+mj-lt"/>
                  </a:rPr>
                  <a:t>f</a:t>
                </a:r>
                <a:r>
                  <a:rPr lang="en-SG" sz="3300" baseline="-25000" dirty="0" err="1">
                    <a:latin typeface="+mj-lt"/>
                  </a:rPr>
                  <a:t>m</a:t>
                </a:r>
                <a:r>
                  <a:rPr lang="en-SG" sz="3300" dirty="0">
                    <a:latin typeface="+mj-lt"/>
                  </a:rPr>
                  <a:t>) of 3 kHz and is designed with a peak frequency deviation (</a:t>
                </a:r>
                <a14:m>
                  <m:oMath xmlns:m="http://schemas.openxmlformats.org/officeDocument/2006/math">
                    <m:r>
                      <a:rPr lang="en-SG" sz="3300" i="1" smtClean="0">
                        <a:latin typeface="+mj-lt"/>
                        <a:ea typeface="Cambria Math" panose="02040503050406030204" pitchFamily="18" charset="0"/>
                      </a:rPr>
                      <m:t>∆</m:t>
                    </m:r>
                  </m:oMath>
                </a14:m>
                <a:r>
                  <a:rPr lang="en-SG" sz="3300" dirty="0">
                    <a:latin typeface="+mj-lt"/>
                  </a:rPr>
                  <a:t> f) of 15 kHz.</a:t>
                </a:r>
              </a:p>
              <a:p>
                <a:r>
                  <a:rPr lang="en-SG" dirty="0">
                    <a:latin typeface="+mj-lt"/>
                  </a:rPr>
                  <a:t>Define the modulation index in the context of FM and calculate its value for this transmitter</a:t>
                </a:r>
              </a:p>
              <a:p>
                <a:r>
                  <a:rPr lang="en-SG" dirty="0">
                    <a:latin typeface="+mj-lt"/>
                  </a:rPr>
                  <a:t>Using Carson’s Rule, calculate the approximate total bandwidth required for this FM signal</a:t>
                </a:r>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mc:Choice>
        <mc:Fallback>
          <p:sp>
            <p:nvSpPr>
              <p:cNvPr id="12" name="Content Placeholder 2">
                <a:extLst>
                  <a:ext uri="{FF2B5EF4-FFF2-40B4-BE49-F238E27FC236}">
                    <a16:creationId xmlns:a16="http://schemas.microsoft.com/office/drawing/2014/main" id="{B2551FCB-C965-2719-114F-4E033648A217}"/>
                  </a:ext>
                </a:extLst>
              </p:cNvPr>
              <p:cNvSpPr txBox="1">
                <a:spLocks noRot="1" noChangeAspect="1" noMove="1" noResize="1" noEditPoints="1" noAdjustHandles="1" noChangeArrowheads="1" noChangeShapeType="1" noTextEdit="1"/>
              </p:cNvSpPr>
              <p:nvPr/>
            </p:nvSpPr>
            <p:spPr>
              <a:xfrm>
                <a:off x="478507" y="1673055"/>
                <a:ext cx="10985612" cy="3511889"/>
              </a:xfrm>
              <a:prstGeom prst="rect">
                <a:avLst/>
              </a:prstGeom>
              <a:blipFill>
                <a:blip r:embed="rId2"/>
                <a:stretch>
                  <a:fillRect l="-1501" t="-3957" r="-115"/>
                </a:stretch>
              </a:blipFill>
            </p:spPr>
            <p:txBody>
              <a:bodyPr/>
              <a:lstStyle/>
              <a:p>
                <a:r>
                  <a:rPr lang="en-US">
                    <a:noFill/>
                  </a:rPr>
                  <a:t> </a:t>
                </a:r>
              </a:p>
            </p:txBody>
          </p:sp>
        </mc:Fallback>
      </mc:AlternateContent>
    </p:spTree>
    <p:extLst>
      <p:ext uri="{BB962C8B-B14F-4D97-AF65-F5344CB8AC3E}">
        <p14:creationId xmlns:p14="http://schemas.microsoft.com/office/powerpoint/2010/main" val="3614451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EBD95-14BB-B17A-2868-12E15279BF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55AC05-D946-B508-8276-FD5C17360DFB}"/>
              </a:ext>
            </a:extLst>
          </p:cNvPr>
          <p:cNvSpPr>
            <a:spLocks noGrp="1"/>
          </p:cNvSpPr>
          <p:nvPr>
            <p:ph type="sldNum" sz="quarter" idx="12"/>
          </p:nvPr>
        </p:nvSpPr>
        <p:spPr/>
        <p:txBody>
          <a:bodyPr/>
          <a:lstStyle/>
          <a:p>
            <a:fld id="{687B7451-1438-CB4A-8106-82A64F1C7D7B}" type="slidenum">
              <a:rPr lang="sv-SE" smtClean="0"/>
              <a:pPr/>
              <a:t>53</a:t>
            </a:fld>
            <a:endParaRPr lang="sv-SE" dirty="0"/>
          </a:p>
        </p:txBody>
      </p:sp>
      <p:sp>
        <p:nvSpPr>
          <p:cNvPr id="8" name="Title 1">
            <a:extLst>
              <a:ext uri="{FF2B5EF4-FFF2-40B4-BE49-F238E27FC236}">
                <a16:creationId xmlns:a16="http://schemas.microsoft.com/office/drawing/2014/main" id="{DBDD1E65-8AC4-DBB2-80E8-B389A4EF4810}"/>
              </a:ext>
            </a:extLst>
          </p:cNvPr>
          <p:cNvSpPr>
            <a:spLocks noGrp="1"/>
          </p:cNvSpPr>
          <p:nvPr>
            <p:ph type="title"/>
          </p:nvPr>
        </p:nvSpPr>
        <p:spPr>
          <a:xfrm>
            <a:off x="478507" y="375993"/>
            <a:ext cx="11974277" cy="1325563"/>
          </a:xfrm>
        </p:spPr>
        <p:txBody>
          <a:bodyPr>
            <a:noAutofit/>
          </a:bodyPr>
          <a:lstStyle/>
          <a:p>
            <a:r>
              <a:rPr lang="en-US" sz="4000" dirty="0">
                <a:latin typeface="+mn-lt"/>
              </a:rPr>
              <a:t>Frequency deviation, Carson’s Rule, Takeaway</a:t>
            </a:r>
          </a:p>
        </p:txBody>
      </p:sp>
      <p:sp>
        <p:nvSpPr>
          <p:cNvPr id="12" name="Content Placeholder 2">
            <a:extLst>
              <a:ext uri="{FF2B5EF4-FFF2-40B4-BE49-F238E27FC236}">
                <a16:creationId xmlns:a16="http://schemas.microsoft.com/office/drawing/2014/main" id="{50252AED-A1E4-9D03-246D-9CD330FF3477}"/>
              </a:ext>
            </a:extLst>
          </p:cNvPr>
          <p:cNvSpPr txBox="1">
            <a:spLocks/>
          </p:cNvSpPr>
          <p:nvPr/>
        </p:nvSpPr>
        <p:spPr>
          <a:xfrm>
            <a:off x="478507" y="1701556"/>
            <a:ext cx="11234986" cy="4168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latin typeface="+mj-lt"/>
              </a:rPr>
              <a:t>Frequency deviation (f) is the maximum departure of the instantaneous frequency of the FM signal from the carrier frequency due to modulation</a:t>
            </a:r>
          </a:p>
          <a:p>
            <a:r>
              <a:rPr lang="en-SG" dirty="0">
                <a:latin typeface="+mj-lt"/>
              </a:rPr>
              <a:t>Determines the extent of frequency variation, which in turn affects the transmitted signal’s spectrum</a:t>
            </a:r>
          </a:p>
          <a:p>
            <a:pPr algn="just"/>
            <a:r>
              <a:rPr lang="en-SG" dirty="0">
                <a:latin typeface="+mj-lt"/>
              </a:rPr>
              <a:t>Carson’s rule provides a practical estimate of the bandwidth by accounting for the significant sidebands that contain most of the signal’s power. Ensures that the majority of the signal’s power is transmitted within the calculated bandwidth, making it a valuable tool for system planning and regulatory compliance.</a:t>
            </a:r>
          </a:p>
          <a:p>
            <a:endParaRPr lang="en-SG" dirty="0"/>
          </a:p>
          <a:p>
            <a:endParaRPr lang="en-SG" dirty="0">
              <a:solidFill>
                <a:srgbClr val="0E0E0E"/>
              </a:solidFill>
              <a:effectLst/>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147700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54</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55</a:t>
            </a:fld>
            <a:endParaRPr lang="sv-SE"/>
          </a:p>
        </p:txBody>
      </p:sp>
    </p:spTree>
    <p:extLst>
      <p:ext uri="{BB962C8B-B14F-4D97-AF65-F5344CB8AC3E}">
        <p14:creationId xmlns:p14="http://schemas.microsoft.com/office/powerpoint/2010/main" val="411778867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9842E6-1F98-BC9F-CBB7-3034CD9DB06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DB17D-EB1D-CFC0-D5BE-B546C68038D9}"/>
              </a:ext>
            </a:extLst>
          </p:cNvPr>
          <p:cNvSpPr>
            <a:spLocks noGrp="1"/>
          </p:cNvSpPr>
          <p:nvPr>
            <p:ph type="title"/>
          </p:nvPr>
        </p:nvSpPr>
        <p:spPr>
          <a:xfrm>
            <a:off x="838200" y="365125"/>
            <a:ext cx="10515600" cy="1306443"/>
          </a:xfrm>
        </p:spPr>
        <p:txBody>
          <a:bodyPr>
            <a:normAutofit/>
          </a:bodyPr>
          <a:lstStyle/>
          <a:p>
            <a:r>
              <a:rPr lang="en-US" sz="4000" dirty="0">
                <a:latin typeface="+mn-lt"/>
              </a:rPr>
              <a:t>Even more complex modulation schemes exist</a:t>
            </a:r>
          </a:p>
        </p:txBody>
      </p:sp>
      <p:sp>
        <p:nvSpPr>
          <p:cNvPr id="6" name="Content Placeholder 2">
            <a:extLst>
              <a:ext uri="{FF2B5EF4-FFF2-40B4-BE49-F238E27FC236}">
                <a16:creationId xmlns:a16="http://schemas.microsoft.com/office/drawing/2014/main" id="{DEA67CAE-E7D8-F7C0-1014-08FD8687C18A}"/>
              </a:ext>
            </a:extLst>
          </p:cNvPr>
          <p:cNvSpPr>
            <a:spLocks noGrp="1"/>
          </p:cNvSpPr>
          <p:nvPr>
            <p:ph idx="1"/>
          </p:nvPr>
        </p:nvSpPr>
        <p:spPr>
          <a:xfrm>
            <a:off x="838200" y="1825625"/>
            <a:ext cx="4152774" cy="4303464"/>
          </a:xfrm>
        </p:spPr>
        <p:txBody>
          <a:bodyPr>
            <a:normAutofit/>
          </a:bodyPr>
          <a:lstStyle/>
          <a:p>
            <a:r>
              <a:rPr lang="en-US" sz="1900" dirty="0">
                <a:latin typeface="+mj-lt"/>
              </a:rPr>
              <a:t>Builds on simple modulation schemes AM, FM, PM (or digital equivalent)</a:t>
            </a:r>
          </a:p>
          <a:p>
            <a:r>
              <a:rPr lang="en-US" sz="1900" dirty="0">
                <a:latin typeface="+mj-lt"/>
              </a:rPr>
              <a:t>Briefly cover some during later part of the course</a:t>
            </a:r>
          </a:p>
          <a:p>
            <a:r>
              <a:rPr lang="en-US" sz="1900" dirty="0">
                <a:latin typeface="+mj-lt"/>
              </a:rPr>
              <a:t>Complex modulation schemes ensure better performance</a:t>
            </a:r>
          </a:p>
          <a:p>
            <a:pPr lvl="1"/>
            <a:r>
              <a:rPr lang="en-US" sz="1900" dirty="0">
                <a:latin typeface="+mj-lt"/>
              </a:rPr>
              <a:t>Spectral efficiency</a:t>
            </a:r>
          </a:p>
          <a:p>
            <a:pPr lvl="1"/>
            <a:r>
              <a:rPr lang="en-US" sz="1900" dirty="0">
                <a:latin typeface="+mj-lt"/>
              </a:rPr>
              <a:t>Higher range</a:t>
            </a:r>
          </a:p>
          <a:p>
            <a:pPr lvl="1"/>
            <a:r>
              <a:rPr lang="en-US" sz="1900" dirty="0">
                <a:latin typeface="+mj-lt"/>
              </a:rPr>
              <a:t>Higher throughput</a:t>
            </a:r>
          </a:p>
          <a:p>
            <a:pPr lvl="1"/>
            <a:r>
              <a:rPr lang="en-US" sz="1900" dirty="0">
                <a:latin typeface="+mj-lt"/>
              </a:rPr>
              <a:t>……</a:t>
            </a:r>
          </a:p>
          <a:p>
            <a:pPr lvl="1"/>
            <a:endParaRPr lang="en-US" sz="1900" dirty="0">
              <a:latin typeface="+mj-lt"/>
            </a:endParaRPr>
          </a:p>
          <a:p>
            <a:r>
              <a:rPr lang="en-US" sz="1900" dirty="0">
                <a:latin typeface="+mj-lt"/>
              </a:rPr>
              <a:t>Choice of the modulation scheme depends on the target application</a:t>
            </a:r>
          </a:p>
          <a:p>
            <a:pPr marL="457200" lvl="1" indent="0">
              <a:buNone/>
            </a:pPr>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pPr lvl="1"/>
            <a:endParaRPr lang="en-US" sz="1900" dirty="0">
              <a:latin typeface="+mj-lt"/>
            </a:endParaRPr>
          </a:p>
          <a:p>
            <a:pPr lvl="1"/>
            <a:endParaRPr lang="en-US" sz="1900" dirty="0">
              <a:latin typeface="+mj-lt"/>
            </a:endParaRPr>
          </a:p>
        </p:txBody>
      </p:sp>
      <p:pic>
        <p:nvPicPr>
          <p:cNvPr id="5" name="Picture 4" descr="A graph with a number and a line&#10;&#10;Description automatically generated with medium confidence">
            <a:extLst>
              <a:ext uri="{FF2B5EF4-FFF2-40B4-BE49-F238E27FC236}">
                <a16:creationId xmlns:a16="http://schemas.microsoft.com/office/drawing/2014/main" id="{74730E8E-DBB1-C65A-BD2E-095A2515270E}"/>
              </a:ext>
            </a:extLst>
          </p:cNvPr>
          <p:cNvPicPr>
            <a:picLocks noChangeAspect="1"/>
          </p:cNvPicPr>
          <p:nvPr/>
        </p:nvPicPr>
        <p:blipFill rotWithShape="1">
          <a:blip r:embed="rId3"/>
          <a:srcRect l="2259" r="-2" b="-2"/>
          <a:stretch/>
        </p:blipFill>
        <p:spPr>
          <a:xfrm>
            <a:off x="5183500" y="1904282"/>
            <a:ext cx="6170299" cy="4224808"/>
          </a:xfrm>
          <a:prstGeom prst="rect">
            <a:avLst/>
          </a:prstGeom>
        </p:spPr>
      </p:pic>
      <p:sp>
        <p:nvSpPr>
          <p:cNvPr id="8" name="Slide Number Placeholder 7">
            <a:extLst>
              <a:ext uri="{FF2B5EF4-FFF2-40B4-BE49-F238E27FC236}">
                <a16:creationId xmlns:a16="http://schemas.microsoft.com/office/drawing/2014/main" id="{0845EBC1-6CBC-B1D5-439A-E0649835E33A}"/>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56</a:t>
            </a:fld>
            <a:endParaRPr lang="sv-SE"/>
          </a:p>
        </p:txBody>
      </p:sp>
    </p:spTree>
    <p:extLst>
      <p:ext uri="{BB962C8B-B14F-4D97-AF65-F5344CB8AC3E}">
        <p14:creationId xmlns:p14="http://schemas.microsoft.com/office/powerpoint/2010/main" val="332714687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57</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CA0B9-73B4-EEDF-6A7F-24844E2D9F67}"/>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0CB3F20-688E-DC1A-A3F3-7EDD00ED83FF}"/>
              </a:ext>
            </a:extLst>
          </p:cNvPr>
          <p:cNvSpPr>
            <a:spLocks noGrp="1"/>
          </p:cNvSpPr>
          <p:nvPr>
            <p:ph type="sldNum" sz="quarter" idx="12"/>
          </p:nvPr>
        </p:nvSpPr>
        <p:spPr/>
        <p:txBody>
          <a:bodyPr/>
          <a:lstStyle/>
          <a:p>
            <a:fld id="{687B7451-1438-CB4A-8106-82A64F1C7D7B}" type="slidenum">
              <a:rPr lang="sv-SE" smtClean="0"/>
              <a:t>58</a:t>
            </a:fld>
            <a:endParaRPr lang="sv-SE"/>
          </a:p>
        </p:txBody>
      </p:sp>
      <p:sp>
        <p:nvSpPr>
          <p:cNvPr id="8" name="Title 7">
            <a:extLst>
              <a:ext uri="{FF2B5EF4-FFF2-40B4-BE49-F238E27FC236}">
                <a16:creationId xmlns:a16="http://schemas.microsoft.com/office/drawing/2014/main" id="{7D459DB4-E9BE-6AD2-998A-4E2494F3FFFE}"/>
              </a:ext>
            </a:extLst>
          </p:cNvPr>
          <p:cNvSpPr>
            <a:spLocks noGrp="1"/>
          </p:cNvSpPr>
          <p:nvPr>
            <p:ph type="title"/>
          </p:nvPr>
        </p:nvSpPr>
        <p:spPr>
          <a:xfrm>
            <a:off x="699159" y="433724"/>
            <a:ext cx="11072649" cy="1325563"/>
          </a:xfrm>
        </p:spPr>
        <p:txBody>
          <a:bodyPr>
            <a:normAutofit/>
          </a:bodyPr>
          <a:lstStyle/>
          <a:p>
            <a:r>
              <a:rPr lang="en-US" sz="4000" dirty="0">
                <a:latin typeface="+mn-lt"/>
              </a:rPr>
              <a:t>Microcontrollers are heart of embedded systems</a:t>
            </a:r>
            <a:endParaRPr lang="en-SE" sz="4000" dirty="0">
              <a:latin typeface="+mn-lt"/>
            </a:endParaRPr>
          </a:p>
        </p:txBody>
      </p:sp>
      <p:sp>
        <p:nvSpPr>
          <p:cNvPr id="2" name="Content Placeholder 2">
            <a:extLst>
              <a:ext uri="{FF2B5EF4-FFF2-40B4-BE49-F238E27FC236}">
                <a16:creationId xmlns:a16="http://schemas.microsoft.com/office/drawing/2014/main" id="{E439A31F-C639-D769-D062-96158A9ECC89}"/>
              </a:ext>
            </a:extLst>
          </p:cNvPr>
          <p:cNvSpPr>
            <a:spLocks noGrp="1"/>
          </p:cNvSpPr>
          <p:nvPr>
            <p:ph idx="1"/>
          </p:nvPr>
        </p:nvSpPr>
        <p:spPr>
          <a:xfrm>
            <a:off x="699158" y="1897526"/>
            <a:ext cx="10654641" cy="3651883"/>
          </a:xfrm>
        </p:spPr>
        <p:txBody>
          <a:bodyPr>
            <a:normAutofit/>
          </a:bodyPr>
          <a:lstStyle/>
          <a:p>
            <a:r>
              <a:rPr lang="en-US" dirty="0">
                <a:latin typeface="+mj-lt"/>
              </a:rPr>
              <a:t>A microcontroller (µC) is a small computer on a single integrated circuit consisting of a relatively simple central processing unit (CPU) combined with peripheral devices such as memories, I/O devices, and timers</a:t>
            </a:r>
          </a:p>
          <a:p>
            <a:r>
              <a:rPr lang="en-US" dirty="0">
                <a:latin typeface="+mj-lt"/>
              </a:rPr>
              <a:t>More than half of all CPUs sold are microcontroller (and growing)</a:t>
            </a:r>
          </a:p>
          <a:p>
            <a:r>
              <a:rPr lang="en-US" dirty="0">
                <a:latin typeface="+mj-lt"/>
              </a:rPr>
              <a:t>Low-power, often includes sleep mode that dramatically reduces the power consumed to micro or even nanowatts</a:t>
            </a:r>
          </a:p>
        </p:txBody>
      </p:sp>
    </p:spTree>
    <p:extLst>
      <p:ext uri="{BB962C8B-B14F-4D97-AF65-F5344CB8AC3E}">
        <p14:creationId xmlns:p14="http://schemas.microsoft.com/office/powerpoint/2010/main" val="3447767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59</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566790" y="3976255"/>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4F3B9-B931-5B44-E48A-2F6F0F308747}"/>
            </a:ext>
          </a:extLst>
        </p:cNvPr>
        <p:cNvGrpSpPr/>
        <p:nvPr/>
      </p:nvGrpSpPr>
      <p:grpSpPr>
        <a:xfrm>
          <a:off x="0" y="0"/>
          <a:ext cx="0" cy="0"/>
          <a:chOff x="0" y="0"/>
          <a:chExt cx="0" cy="0"/>
        </a:xfrm>
      </p:grpSpPr>
      <p:sp>
        <p:nvSpPr>
          <p:cNvPr id="1030" name="Rectangle 2">
            <a:extLst>
              <a:ext uri="{FF2B5EF4-FFF2-40B4-BE49-F238E27FC236}">
                <a16:creationId xmlns:a16="http://schemas.microsoft.com/office/drawing/2014/main" id="{F4E17FF6-171F-6E06-DDC0-C0C26D5E2E8F}"/>
              </a:ext>
            </a:extLst>
          </p:cNvPr>
          <p:cNvSpPr>
            <a:spLocks noGrp="1" noChangeArrowheads="1"/>
          </p:cNvSpPr>
          <p:nvPr>
            <p:ph type="body" idx="4294967295"/>
          </p:nvPr>
        </p:nvSpPr>
        <p:spPr>
          <a:xfrm>
            <a:off x="594922" y="1228527"/>
            <a:ext cx="10920610"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narrow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Higher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Results in longer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point-to-point links</a:t>
            </a: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What are the implications of the broader beamwidth?</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Covers larger area, smaller directivity</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Smaller range</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Gain? Lesser gain</a:t>
            </a:r>
          </a:p>
          <a:p>
            <a:pPr lvl="1"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Suitable for broadcast applications</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p:txBody>
      </p:sp>
      <p:sp>
        <p:nvSpPr>
          <p:cNvPr id="3" name="Slide Number Placeholder 2">
            <a:extLst>
              <a:ext uri="{FF2B5EF4-FFF2-40B4-BE49-F238E27FC236}">
                <a16:creationId xmlns:a16="http://schemas.microsoft.com/office/drawing/2014/main" id="{114C9D35-AD7D-4A50-BC2E-73AF1469F798}"/>
              </a:ext>
            </a:extLst>
          </p:cNvPr>
          <p:cNvSpPr>
            <a:spLocks noGrp="1"/>
          </p:cNvSpPr>
          <p:nvPr>
            <p:ph type="sldNum" sz="quarter" idx="12"/>
          </p:nvPr>
        </p:nvSpPr>
        <p:spPr/>
        <p:txBody>
          <a:bodyPr/>
          <a:lstStyle/>
          <a:p>
            <a:fld id="{5C6FAEEE-D619-4E65-A0EF-E650D0B3166A}" type="slidenum">
              <a:rPr lang="en-US" smtClean="0"/>
              <a:t>6</a:t>
            </a:fld>
            <a:endParaRPr lang="en-US"/>
          </a:p>
        </p:txBody>
      </p:sp>
      <p:sp>
        <p:nvSpPr>
          <p:cNvPr id="4" name="Title 1">
            <a:extLst>
              <a:ext uri="{FF2B5EF4-FFF2-40B4-BE49-F238E27FC236}">
                <a16:creationId xmlns:a16="http://schemas.microsoft.com/office/drawing/2014/main" id="{5D585042-A12A-E499-7990-D36AA282D47D}"/>
              </a:ext>
            </a:extLst>
          </p:cNvPr>
          <p:cNvSpPr>
            <a:spLocks noGrp="1"/>
          </p:cNvSpPr>
          <p:nvPr>
            <p:ph type="title"/>
          </p:nvPr>
        </p:nvSpPr>
        <p:spPr>
          <a:xfrm>
            <a:off x="676468" y="92656"/>
            <a:ext cx="10692572" cy="1325563"/>
          </a:xfrm>
        </p:spPr>
        <p:txBody>
          <a:bodyPr>
            <a:normAutofit/>
          </a:bodyPr>
          <a:lstStyle/>
          <a:p>
            <a:r>
              <a:rPr lang="en-US" sz="4000" dirty="0">
                <a:latin typeface="+mn-lt"/>
              </a:rPr>
              <a:t>Beamwidth and antenna gain</a:t>
            </a:r>
          </a:p>
        </p:txBody>
      </p:sp>
    </p:spTree>
    <p:extLst>
      <p:ext uri="{BB962C8B-B14F-4D97-AF65-F5344CB8AC3E}">
        <p14:creationId xmlns:p14="http://schemas.microsoft.com/office/powerpoint/2010/main" val="46911886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229949" y="351756"/>
            <a:ext cx="11463287"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572107" y="2746231"/>
            <a:ext cx="4862415" cy="2012059"/>
          </a:xfrm>
        </p:spPr>
      </p:pic>
    </p:spTree>
    <p:extLst>
      <p:ext uri="{BB962C8B-B14F-4D97-AF65-F5344CB8AC3E}">
        <p14:creationId xmlns:p14="http://schemas.microsoft.com/office/powerpoint/2010/main" val="3753832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A8D1-A9A5-48A8-8ECC-DC6A6C38272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AD9FD4E-52B6-F475-D21B-127DFAD96B97}"/>
              </a:ext>
            </a:extLst>
          </p:cNvPr>
          <p:cNvSpPr>
            <a:spLocks noGrp="1"/>
          </p:cNvSpPr>
          <p:nvPr>
            <p:ph type="sldNum" sz="quarter" idx="12"/>
          </p:nvPr>
        </p:nvSpPr>
        <p:spPr/>
        <p:txBody>
          <a:bodyPr/>
          <a:lstStyle/>
          <a:p>
            <a:fld id="{687B7451-1438-CB4A-8106-82A64F1C7D7B}" type="slidenum">
              <a:rPr lang="sv-SE" smtClean="0"/>
              <a:t>61</a:t>
            </a:fld>
            <a:endParaRPr lang="sv-SE"/>
          </a:p>
        </p:txBody>
      </p:sp>
      <p:sp>
        <p:nvSpPr>
          <p:cNvPr id="2" name="Content Placeholder 2">
            <a:extLst>
              <a:ext uri="{FF2B5EF4-FFF2-40B4-BE49-F238E27FC236}">
                <a16:creationId xmlns:a16="http://schemas.microsoft.com/office/drawing/2014/main" id="{C4C7BA73-BC5B-9A45-409D-176BC39C30EC}"/>
              </a:ext>
            </a:extLst>
          </p:cNvPr>
          <p:cNvSpPr>
            <a:spLocks noGrp="1"/>
          </p:cNvSpPr>
          <p:nvPr>
            <p:ph idx="1"/>
          </p:nvPr>
        </p:nvSpPr>
        <p:spPr>
          <a:xfrm>
            <a:off x="683661" y="1663908"/>
            <a:ext cx="11072649" cy="4512913"/>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Essentially multiple chips combined</a:t>
            </a:r>
          </a:p>
          <a:p>
            <a:pPr lvl="1"/>
            <a:r>
              <a:rPr lang="en-US" dirty="0">
                <a:latin typeface="+mj-lt"/>
              </a:rPr>
              <a:t>Example: Radios, ML accelerators in a single chip</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endParaRPr lang="en-US" dirty="0">
              <a:latin typeface="+mj-lt"/>
            </a:endParaRPr>
          </a:p>
          <a:p>
            <a:endParaRPr lang="en-US" dirty="0">
              <a:latin typeface="+mj-lt"/>
            </a:endParaRPr>
          </a:p>
        </p:txBody>
      </p:sp>
      <p:sp>
        <p:nvSpPr>
          <p:cNvPr id="6" name="Title 7">
            <a:extLst>
              <a:ext uri="{FF2B5EF4-FFF2-40B4-BE49-F238E27FC236}">
                <a16:creationId xmlns:a16="http://schemas.microsoft.com/office/drawing/2014/main" id="{7EFD4B89-8535-3BC8-89A4-2BEEDB6617CA}"/>
              </a:ext>
            </a:extLst>
          </p:cNvPr>
          <p:cNvSpPr>
            <a:spLocks noGrp="1"/>
          </p:cNvSpPr>
          <p:nvPr>
            <p:ph type="title"/>
          </p:nvPr>
        </p:nvSpPr>
        <p:spPr>
          <a:xfrm>
            <a:off x="559674" y="433724"/>
            <a:ext cx="11072649" cy="1325563"/>
          </a:xfrm>
        </p:spPr>
        <p:txBody>
          <a:bodyPr>
            <a:normAutofit/>
          </a:bodyPr>
          <a:lstStyle/>
          <a:p>
            <a:r>
              <a:rPr lang="en-US" sz="4000" dirty="0">
                <a:latin typeface="+mn-lt"/>
              </a:rPr>
              <a:t>System on chips</a:t>
            </a:r>
            <a:endParaRPr lang="en-SE" sz="4000" dirty="0">
              <a:latin typeface="+mn-lt"/>
            </a:endParaRPr>
          </a:p>
        </p:txBody>
      </p:sp>
      <p:pic>
        <p:nvPicPr>
          <p:cNvPr id="5" name="Picture 4" descr="A close-up of a phone&#10;&#10;Description automatically generated">
            <a:extLst>
              <a:ext uri="{FF2B5EF4-FFF2-40B4-BE49-F238E27FC236}">
                <a16:creationId xmlns:a16="http://schemas.microsoft.com/office/drawing/2014/main" id="{637261CE-8510-1D5E-8A42-748DF0F13864}"/>
              </a:ext>
            </a:extLst>
          </p:cNvPr>
          <p:cNvPicPr>
            <a:picLocks noChangeAspect="1"/>
          </p:cNvPicPr>
          <p:nvPr/>
        </p:nvPicPr>
        <p:blipFill>
          <a:blip r:embed="rId3"/>
          <a:stretch>
            <a:fillRect/>
          </a:stretch>
        </p:blipFill>
        <p:spPr>
          <a:xfrm>
            <a:off x="3561624" y="4068907"/>
            <a:ext cx="1351939" cy="1814580"/>
          </a:xfrm>
          <a:prstGeom prst="rect">
            <a:avLst/>
          </a:prstGeom>
        </p:spPr>
      </p:pic>
      <p:pic>
        <p:nvPicPr>
          <p:cNvPr id="8" name="Picture 7" descr="A close-up of a green circuit board&#10;&#10;Description automatically generated">
            <a:extLst>
              <a:ext uri="{FF2B5EF4-FFF2-40B4-BE49-F238E27FC236}">
                <a16:creationId xmlns:a16="http://schemas.microsoft.com/office/drawing/2014/main" id="{216CA8C8-CBC3-4DB8-0A25-6F28B2D41F42}"/>
              </a:ext>
            </a:extLst>
          </p:cNvPr>
          <p:cNvPicPr>
            <a:picLocks noChangeAspect="1"/>
          </p:cNvPicPr>
          <p:nvPr/>
        </p:nvPicPr>
        <p:blipFill>
          <a:blip r:embed="rId4"/>
          <a:stretch>
            <a:fillRect/>
          </a:stretch>
        </p:blipFill>
        <p:spPr>
          <a:xfrm>
            <a:off x="6175724" y="3920364"/>
            <a:ext cx="2625589" cy="2100471"/>
          </a:xfrm>
          <a:prstGeom prst="rect">
            <a:avLst/>
          </a:prstGeom>
        </p:spPr>
      </p:pic>
    </p:spTree>
    <p:extLst>
      <p:ext uri="{BB962C8B-B14F-4D97-AF65-F5344CB8AC3E}">
        <p14:creationId xmlns:p14="http://schemas.microsoft.com/office/powerpoint/2010/main" val="2490055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9CF26-6256-78BD-FD30-EDA6EA0C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02BC5-EB6C-D1FD-5545-610CE6022EFC}"/>
              </a:ext>
            </a:extLst>
          </p:cNvPr>
          <p:cNvSpPr>
            <a:spLocks noGrp="1"/>
          </p:cNvSpPr>
          <p:nvPr>
            <p:ph type="title"/>
          </p:nvPr>
        </p:nvSpPr>
        <p:spPr/>
        <p:txBody>
          <a:bodyPr>
            <a:normAutofit/>
          </a:bodyPr>
          <a:lstStyle/>
          <a:p>
            <a:r>
              <a:rPr lang="en-US" sz="4000" dirty="0">
                <a:latin typeface="+mn-lt"/>
              </a:rPr>
              <a:t>An image of the die of a microcontroller</a:t>
            </a:r>
          </a:p>
        </p:txBody>
      </p:sp>
      <p:pic>
        <p:nvPicPr>
          <p:cNvPr id="3" name="Picture 2">
            <a:extLst>
              <a:ext uri="{FF2B5EF4-FFF2-40B4-BE49-F238E27FC236}">
                <a16:creationId xmlns:a16="http://schemas.microsoft.com/office/drawing/2014/main" id="{0F1C840A-6C5A-2503-06FF-AC62802C2226}"/>
              </a:ext>
            </a:extLst>
          </p:cNvPr>
          <p:cNvPicPr>
            <a:picLocks noChangeAspect="1"/>
          </p:cNvPicPr>
          <p:nvPr/>
        </p:nvPicPr>
        <p:blipFill>
          <a:blip r:embed="rId2"/>
          <a:stretch>
            <a:fillRect/>
          </a:stretch>
        </p:blipFill>
        <p:spPr>
          <a:xfrm>
            <a:off x="3804658" y="1589651"/>
            <a:ext cx="4582684" cy="4657810"/>
          </a:xfrm>
          <a:prstGeom prst="rect">
            <a:avLst/>
          </a:prstGeom>
        </p:spPr>
      </p:pic>
    </p:spTree>
    <p:extLst>
      <p:ext uri="{BB962C8B-B14F-4D97-AF65-F5344CB8AC3E}">
        <p14:creationId xmlns:p14="http://schemas.microsoft.com/office/powerpoint/2010/main" val="2637411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C0AD-4CF5-CE57-88D2-FA308F5EB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F0743-912A-E51D-E1D6-711435BB9B2D}"/>
              </a:ext>
            </a:extLst>
          </p:cNvPr>
          <p:cNvSpPr>
            <a:spLocks noGrp="1"/>
          </p:cNvSpPr>
          <p:nvPr>
            <p:ph type="title"/>
          </p:nvPr>
        </p:nvSpPr>
        <p:spPr/>
        <p:txBody>
          <a:bodyPr>
            <a:normAutofit/>
          </a:bodyPr>
          <a:lstStyle/>
          <a:p>
            <a:r>
              <a:rPr lang="en-US" sz="4000" dirty="0">
                <a:latin typeface="+mn-lt"/>
              </a:rPr>
              <a:t>Instruction set architecture and realization</a:t>
            </a:r>
          </a:p>
        </p:txBody>
      </p:sp>
      <p:sp>
        <p:nvSpPr>
          <p:cNvPr id="3" name="Content Placeholder 2">
            <a:extLst>
              <a:ext uri="{FF2B5EF4-FFF2-40B4-BE49-F238E27FC236}">
                <a16:creationId xmlns:a16="http://schemas.microsoft.com/office/drawing/2014/main" id="{12FAB351-109C-AFB4-4503-DBC35B99C7DF}"/>
              </a:ext>
            </a:extLst>
          </p:cNvPr>
          <p:cNvSpPr>
            <a:spLocks noGrp="1"/>
          </p:cNvSpPr>
          <p:nvPr>
            <p:ph idx="1"/>
          </p:nvPr>
        </p:nvSpPr>
        <p:spPr>
          <a:xfrm>
            <a:off x="838200" y="1825624"/>
            <a:ext cx="10515600" cy="4530725"/>
          </a:xfrm>
        </p:spPr>
        <p:txBody>
          <a:bodyPr>
            <a:normAutofit/>
          </a:bodyPr>
          <a:lstStyle/>
          <a:p>
            <a:pPr algn="just"/>
            <a:r>
              <a:rPr lang="en-US" b="1" dirty="0">
                <a:latin typeface="+mj-lt"/>
              </a:rPr>
              <a:t>Instruction set architecture (ISA): </a:t>
            </a:r>
            <a:r>
              <a:rPr lang="en-US" dirty="0">
                <a:latin typeface="+mj-lt"/>
              </a:rPr>
              <a:t>It is the </a:t>
            </a:r>
            <a:r>
              <a:rPr lang="en-SG" dirty="0">
                <a:latin typeface="+mj-lt"/>
              </a:rPr>
              <a:t>definition of the instructions that the processor can execute and certain structural constraints (such as word size) that realizations must share. </a:t>
            </a:r>
          </a:p>
          <a:p>
            <a:pPr algn="just"/>
            <a:r>
              <a:rPr lang="en-SG" b="1" dirty="0">
                <a:latin typeface="+mj-lt"/>
              </a:rPr>
              <a:t>Processor, Realization, Chip: </a:t>
            </a:r>
            <a:r>
              <a:rPr lang="en-SG" dirty="0">
                <a:latin typeface="+mj-lt"/>
              </a:rPr>
              <a:t>Piece of silicon sold by a vendor which is the realization of the ISA.</a:t>
            </a:r>
            <a:r>
              <a:rPr lang="en-SG" dirty="0"/>
              <a:t> </a:t>
            </a:r>
          </a:p>
          <a:p>
            <a:pPr algn="just"/>
            <a:r>
              <a:rPr lang="en-SG" dirty="0">
                <a:latin typeface="+mj-lt"/>
              </a:rPr>
              <a:t>A ISA may appear in many different chips, often made by different manufacturers, and often having widely varying performance profiles.</a:t>
            </a:r>
            <a:endParaRPr lang="en-US" dirty="0">
              <a:latin typeface="+mj-lt"/>
            </a:endParaRPr>
          </a:p>
          <a:p>
            <a:r>
              <a:rPr lang="en-US" b="1" dirty="0">
                <a:latin typeface="+mj-lt"/>
              </a:rPr>
              <a:t>Advantages?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E7F9168-C2A1-2D5C-4381-B986AE4FF450}"/>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1051024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D311-63C9-51F6-2C1E-E7A5604FB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8015B-7B88-D52D-1581-81719B15863E}"/>
              </a:ext>
            </a:extLst>
          </p:cNvPr>
          <p:cNvSpPr>
            <a:spLocks noGrp="1"/>
          </p:cNvSpPr>
          <p:nvPr>
            <p:ph type="title"/>
          </p:nvPr>
        </p:nvSpPr>
        <p:spPr/>
        <p:txBody>
          <a:bodyPr>
            <a:normAutofit/>
          </a:bodyPr>
          <a:lstStyle/>
          <a:p>
            <a:r>
              <a:rPr lang="en-US" sz="4000" dirty="0">
                <a:latin typeface="+mn-lt"/>
              </a:rPr>
              <a:t>Instruction set architecture and realization</a:t>
            </a:r>
          </a:p>
        </p:txBody>
      </p:sp>
      <p:sp>
        <p:nvSpPr>
          <p:cNvPr id="3" name="Content Placeholder 2">
            <a:extLst>
              <a:ext uri="{FF2B5EF4-FFF2-40B4-BE49-F238E27FC236}">
                <a16:creationId xmlns:a16="http://schemas.microsoft.com/office/drawing/2014/main" id="{95697F0F-994B-09D8-EE54-EB9DEC668111}"/>
              </a:ext>
            </a:extLst>
          </p:cNvPr>
          <p:cNvSpPr>
            <a:spLocks noGrp="1"/>
          </p:cNvSpPr>
          <p:nvPr>
            <p:ph idx="1"/>
          </p:nvPr>
        </p:nvSpPr>
        <p:spPr>
          <a:xfrm>
            <a:off x="838200" y="1825624"/>
            <a:ext cx="10515600" cy="4530725"/>
          </a:xfrm>
        </p:spPr>
        <p:txBody>
          <a:bodyPr>
            <a:normAutofit/>
          </a:bodyPr>
          <a:lstStyle/>
          <a:p>
            <a:pPr algn="just"/>
            <a:r>
              <a:rPr lang="en-US" b="1" dirty="0">
                <a:latin typeface="+mj-lt"/>
              </a:rPr>
              <a:t>Instruction set architecture (ISA): </a:t>
            </a:r>
            <a:r>
              <a:rPr lang="en-US" dirty="0">
                <a:latin typeface="+mj-lt"/>
              </a:rPr>
              <a:t>It is the </a:t>
            </a:r>
            <a:r>
              <a:rPr lang="en-SG" dirty="0">
                <a:latin typeface="+mj-lt"/>
              </a:rPr>
              <a:t>definition of the instructions that the processor can execute and certain structural constraints (such as word size) that realizations must share. </a:t>
            </a:r>
          </a:p>
          <a:p>
            <a:pPr algn="just"/>
            <a:r>
              <a:rPr lang="en-SG" b="1" dirty="0">
                <a:latin typeface="+mj-lt"/>
              </a:rPr>
              <a:t>Processor, Realization, Chip: </a:t>
            </a:r>
            <a:r>
              <a:rPr lang="en-SG" dirty="0">
                <a:latin typeface="+mj-lt"/>
              </a:rPr>
              <a:t>Piece of silicon sold by a vendor which is the realization of the ISA.</a:t>
            </a:r>
            <a:r>
              <a:rPr lang="en-SG" dirty="0"/>
              <a:t> </a:t>
            </a:r>
          </a:p>
          <a:p>
            <a:pPr algn="just"/>
            <a:r>
              <a:rPr lang="en-SG" dirty="0">
                <a:latin typeface="+mj-lt"/>
              </a:rPr>
              <a:t>A ISA may appear in many different chips, often made by different manufacturers, and often having widely varying performance profiles.</a:t>
            </a:r>
            <a:endParaRPr lang="en-US" dirty="0">
              <a:latin typeface="+mj-lt"/>
            </a:endParaRPr>
          </a:p>
          <a:p>
            <a:r>
              <a:rPr lang="en-US" b="1" dirty="0">
                <a:latin typeface="+mj-lt"/>
              </a:rPr>
              <a:t>Advantages? </a:t>
            </a:r>
            <a:r>
              <a:rPr lang="en-SG" dirty="0">
                <a:latin typeface="+mj-lt"/>
              </a:rPr>
              <a:t>Sharing an ISA in a family of processors is that software tools, which are costly to develop, may be shared, and (sometimes) the same programs may run correctly on multiple realizations. </a:t>
            </a:r>
            <a:endParaRPr lang="en-US" b="1" dirty="0">
              <a:latin typeface="+mj-lt"/>
            </a:endParaRPr>
          </a:p>
          <a:p>
            <a:pPr lvl="1"/>
            <a:endParaRPr lang="en-US" dirty="0"/>
          </a:p>
          <a:p>
            <a:pPr lvl="1"/>
            <a:endParaRPr lang="en-US" dirty="0"/>
          </a:p>
        </p:txBody>
      </p:sp>
      <p:sp>
        <p:nvSpPr>
          <p:cNvPr id="4" name="Slide Number Placeholder 3">
            <a:extLst>
              <a:ext uri="{FF2B5EF4-FFF2-40B4-BE49-F238E27FC236}">
                <a16:creationId xmlns:a16="http://schemas.microsoft.com/office/drawing/2014/main" id="{D84A6E7D-B415-C72C-8D36-8D6DE143430B}"/>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1101180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46654-996A-F495-E040-1079A04D1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2EA55-389D-3ECD-1F0B-DB810C372F73}"/>
              </a:ext>
            </a:extLst>
          </p:cNvPr>
          <p:cNvSpPr>
            <a:spLocks noGrp="1"/>
          </p:cNvSpPr>
          <p:nvPr>
            <p:ph type="title"/>
          </p:nvPr>
        </p:nvSpPr>
        <p:spPr/>
        <p:txBody>
          <a:bodyPr>
            <a:normAutofit/>
          </a:bodyPr>
          <a:lstStyle/>
          <a:p>
            <a:r>
              <a:rPr lang="en-US" sz="4000" dirty="0">
                <a:latin typeface="+mn-lt"/>
              </a:rPr>
              <a:t>Instruction set architecture and realization</a:t>
            </a:r>
          </a:p>
        </p:txBody>
      </p:sp>
      <p:sp>
        <p:nvSpPr>
          <p:cNvPr id="3" name="Content Placeholder 2">
            <a:extLst>
              <a:ext uri="{FF2B5EF4-FFF2-40B4-BE49-F238E27FC236}">
                <a16:creationId xmlns:a16="http://schemas.microsoft.com/office/drawing/2014/main" id="{B89FC1B7-E2D5-280E-0950-157B93E401E1}"/>
              </a:ext>
            </a:extLst>
          </p:cNvPr>
          <p:cNvSpPr>
            <a:spLocks noGrp="1"/>
          </p:cNvSpPr>
          <p:nvPr>
            <p:ph idx="1"/>
          </p:nvPr>
        </p:nvSpPr>
        <p:spPr>
          <a:xfrm>
            <a:off x="838200" y="1825624"/>
            <a:ext cx="10515600" cy="4530725"/>
          </a:xfrm>
        </p:spPr>
        <p:txBody>
          <a:bodyPr>
            <a:normAutofit/>
          </a:bodyPr>
          <a:lstStyle/>
          <a:p>
            <a:pPr algn="just"/>
            <a:r>
              <a:rPr lang="en-US" b="1" dirty="0">
                <a:latin typeface="+mj-lt"/>
              </a:rPr>
              <a:t>Instruction set architecture (ISA): </a:t>
            </a:r>
            <a:r>
              <a:rPr lang="en-US" dirty="0">
                <a:latin typeface="+mj-lt"/>
              </a:rPr>
              <a:t>It is the </a:t>
            </a:r>
            <a:r>
              <a:rPr lang="en-SG" dirty="0">
                <a:latin typeface="+mj-lt"/>
              </a:rPr>
              <a:t>definition of the instructions that the processor can execute and certain structural constraints (such as word size) that realizations must share. </a:t>
            </a:r>
          </a:p>
          <a:p>
            <a:pPr algn="just"/>
            <a:r>
              <a:rPr lang="en-SG" b="1" dirty="0">
                <a:latin typeface="+mj-lt"/>
              </a:rPr>
              <a:t>Processor, Realization, Chip: </a:t>
            </a:r>
            <a:r>
              <a:rPr lang="en-SG" dirty="0">
                <a:latin typeface="+mj-lt"/>
              </a:rPr>
              <a:t>Piece of silicon sold by a vendor which is the realization of the ISA.</a:t>
            </a:r>
          </a:p>
          <a:p>
            <a:pPr algn="just"/>
            <a:endParaRPr lang="en-SG" dirty="0">
              <a:latin typeface="+mj-lt"/>
            </a:endParaRPr>
          </a:p>
          <a:p>
            <a:pPr algn="just"/>
            <a:r>
              <a:rPr lang="en-US" dirty="0">
                <a:latin typeface="+mj-lt"/>
              </a:rPr>
              <a:t>Does ARM make it’s own chip? What is Cortex-M series?</a:t>
            </a:r>
          </a:p>
          <a:p>
            <a:pPr algn="just"/>
            <a:r>
              <a:rPr lang="en-SG" dirty="0">
                <a:latin typeface="+mj-lt"/>
              </a:rPr>
              <a:t>What are some ISAs? And chip you can recall?</a:t>
            </a:r>
            <a:endParaRPr lang="en-US" dirty="0">
              <a:latin typeface="+mj-lt"/>
            </a:endParaRPr>
          </a:p>
          <a:p>
            <a:endParaRPr lang="en-US" dirty="0">
              <a:latin typeface="+mj-lt"/>
            </a:endParaRPr>
          </a:p>
          <a:p>
            <a:pPr lvl="1"/>
            <a:endParaRPr lang="en-US" dirty="0"/>
          </a:p>
          <a:p>
            <a:pPr lvl="1"/>
            <a:endParaRPr lang="en-US" dirty="0"/>
          </a:p>
        </p:txBody>
      </p:sp>
      <p:sp>
        <p:nvSpPr>
          <p:cNvPr id="4" name="Slide Number Placeholder 3">
            <a:extLst>
              <a:ext uri="{FF2B5EF4-FFF2-40B4-BE49-F238E27FC236}">
                <a16:creationId xmlns:a16="http://schemas.microsoft.com/office/drawing/2014/main" id="{B5590E0A-97AC-4DFD-CACB-5E4BCB243066}"/>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2580446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AADF-C4E6-87B6-DCC0-83D9628DF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9EB7-2C75-BE2C-DDE0-11BBE7D2F924}"/>
              </a:ext>
            </a:extLst>
          </p:cNvPr>
          <p:cNvSpPr>
            <a:spLocks noGrp="1"/>
          </p:cNvSpPr>
          <p:nvPr>
            <p:ph type="title"/>
          </p:nvPr>
        </p:nvSpPr>
        <p:spPr/>
        <p:txBody>
          <a:bodyPr>
            <a:normAutofit/>
          </a:bodyPr>
          <a:lstStyle/>
          <a:p>
            <a:r>
              <a:rPr lang="en-US" sz="4000" dirty="0">
                <a:latin typeface="+mn-lt"/>
              </a:rPr>
              <a:t>Other embedded microcontroller architectures</a:t>
            </a:r>
          </a:p>
        </p:txBody>
      </p:sp>
      <p:sp>
        <p:nvSpPr>
          <p:cNvPr id="3" name="Content Placeholder 2">
            <a:extLst>
              <a:ext uri="{FF2B5EF4-FFF2-40B4-BE49-F238E27FC236}">
                <a16:creationId xmlns:a16="http://schemas.microsoft.com/office/drawing/2014/main" id="{1EF31326-1AFA-29E9-6537-FE58CFC2C460}"/>
              </a:ext>
            </a:extLst>
          </p:cNvPr>
          <p:cNvSpPr>
            <a:spLocks noGrp="1"/>
          </p:cNvSpPr>
          <p:nvPr>
            <p:ph idx="1"/>
          </p:nvPr>
        </p:nvSpPr>
        <p:spPr>
          <a:xfrm>
            <a:off x="838200" y="1575594"/>
            <a:ext cx="10515600" cy="4895851"/>
          </a:xfrm>
        </p:spPr>
        <p:txBody>
          <a:bodyPr>
            <a:normAutofit/>
          </a:bodyPr>
          <a:lstStyle/>
          <a:p>
            <a:r>
              <a:rPr lang="en-US" dirty="0">
                <a:latin typeface="+mj-lt"/>
              </a:rPr>
              <a:t>Motorola 6800</a:t>
            </a:r>
          </a:p>
          <a:p>
            <a:r>
              <a:rPr lang="en-US" dirty="0">
                <a:latin typeface="+mj-lt"/>
              </a:rPr>
              <a:t>Intel 8080</a:t>
            </a:r>
          </a:p>
          <a:p>
            <a:r>
              <a:rPr lang="en-US" dirty="0">
                <a:latin typeface="+mj-lt"/>
              </a:rPr>
              <a:t>Intel 8051</a:t>
            </a:r>
          </a:p>
          <a:p>
            <a:r>
              <a:rPr lang="en-US" dirty="0">
                <a:latin typeface="+mj-lt"/>
              </a:rPr>
              <a:t>Atmel AVR</a:t>
            </a:r>
          </a:p>
          <a:p>
            <a:r>
              <a:rPr lang="en-US" dirty="0">
                <a:latin typeface="+mj-lt"/>
              </a:rPr>
              <a:t>ARM</a:t>
            </a:r>
          </a:p>
          <a:p>
            <a:r>
              <a:rPr lang="en-US" dirty="0">
                <a:latin typeface="+mj-lt"/>
              </a:rPr>
              <a:t>Motorola </a:t>
            </a:r>
            <a:r>
              <a:rPr lang="en-US" dirty="0" err="1">
                <a:latin typeface="+mj-lt"/>
              </a:rPr>
              <a:t>Coldfire</a:t>
            </a:r>
            <a:endParaRPr lang="en-US" dirty="0">
              <a:latin typeface="+mj-lt"/>
            </a:endParaRPr>
          </a:p>
          <a:p>
            <a:r>
              <a:rPr lang="en-US" dirty="0">
                <a:latin typeface="+mj-lt"/>
              </a:rPr>
              <a:t>MIPS</a:t>
            </a:r>
          </a:p>
          <a:p>
            <a:r>
              <a:rPr lang="en-US" dirty="0">
                <a:latin typeface="+mj-lt"/>
              </a:rPr>
              <a:t>PowerPC</a:t>
            </a:r>
          </a:p>
          <a:p>
            <a:r>
              <a:rPr lang="en-US" dirty="0">
                <a:latin typeface="+mj-lt"/>
              </a:rPr>
              <a: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2AE3FF0-DD4C-EFEF-5037-DEBE061D7368}"/>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3853262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205E-E3BA-81C6-E0FC-0224DF95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E431D-73C6-4417-CEBB-95452B7C0EA3}"/>
              </a:ext>
            </a:extLst>
          </p:cNvPr>
          <p:cNvSpPr>
            <a:spLocks noGrp="1"/>
          </p:cNvSpPr>
          <p:nvPr>
            <p:ph type="title"/>
          </p:nvPr>
        </p:nvSpPr>
        <p:spPr/>
        <p:txBody>
          <a:bodyPr>
            <a:normAutofit/>
          </a:bodyPr>
          <a:lstStyle/>
          <a:p>
            <a:r>
              <a:rPr lang="en-US" sz="4000" dirty="0">
                <a:latin typeface="+mn-lt"/>
              </a:rPr>
              <a:t>Some example of older microcontrollers</a:t>
            </a:r>
          </a:p>
        </p:txBody>
      </p:sp>
      <p:sp>
        <p:nvSpPr>
          <p:cNvPr id="3" name="Content Placeholder 2">
            <a:extLst>
              <a:ext uri="{FF2B5EF4-FFF2-40B4-BE49-F238E27FC236}">
                <a16:creationId xmlns:a16="http://schemas.microsoft.com/office/drawing/2014/main" id="{22CA1F29-8B5B-7CED-78DD-C5A8959F7BC4}"/>
              </a:ext>
            </a:extLst>
          </p:cNvPr>
          <p:cNvSpPr>
            <a:spLocks noGrp="1"/>
          </p:cNvSpPr>
          <p:nvPr>
            <p:ph idx="1"/>
          </p:nvPr>
        </p:nvSpPr>
        <p:spPr/>
        <p:txBody>
          <a:bodyPr>
            <a:normAutofit/>
          </a:bodyPr>
          <a:lstStyle/>
          <a:p>
            <a:r>
              <a:rPr lang="en-US" dirty="0">
                <a:latin typeface="+mj-lt"/>
              </a:rPr>
              <a:t>Cheap , small computer systems</a:t>
            </a:r>
          </a:p>
          <a:p>
            <a:r>
              <a:rPr lang="en-US" dirty="0">
                <a:latin typeface="+mj-lt"/>
              </a:rPr>
              <a:t>PIC</a:t>
            </a:r>
          </a:p>
          <a:p>
            <a:pPr lvl="1"/>
            <a:r>
              <a:rPr lang="en-US" dirty="0">
                <a:latin typeface="+mj-lt"/>
              </a:rPr>
              <a:t>8, 16, and 24-bit MIPs architecture</a:t>
            </a:r>
          </a:p>
          <a:p>
            <a:pPr lvl="1"/>
            <a:r>
              <a:rPr lang="en-US" dirty="0">
                <a:latin typeface="+mj-lt"/>
              </a:rPr>
              <a:t>PICAXE available with Basic interpreter</a:t>
            </a:r>
          </a:p>
          <a:p>
            <a:r>
              <a:rPr lang="en-US" dirty="0">
                <a:latin typeface="+mj-lt"/>
              </a:rPr>
              <a:t>AVR</a:t>
            </a:r>
          </a:p>
          <a:p>
            <a:pPr lvl="1"/>
            <a:r>
              <a:rPr lang="en-US" dirty="0">
                <a:latin typeface="+mj-lt"/>
              </a:rPr>
              <a:t>8-bit custom architecture (AVR architecture)</a:t>
            </a:r>
          </a:p>
          <a:p>
            <a:pPr lvl="1"/>
            <a:r>
              <a:rPr lang="en-US" dirty="0">
                <a:latin typeface="+mj-lt"/>
              </a:rPr>
              <a:t>Used in Arduinos</a:t>
            </a:r>
          </a:p>
          <a:p>
            <a:pPr lvl="1"/>
            <a:r>
              <a:rPr lang="en-US" dirty="0">
                <a:latin typeface="+mj-lt"/>
              </a:rPr>
              <a:t>AT Tiny 4: $0.30 per unit</a:t>
            </a:r>
          </a:p>
          <a:p>
            <a:pPr lvl="2"/>
            <a:r>
              <a:rPr lang="en-US" dirty="0">
                <a:latin typeface="+mj-lt"/>
              </a:rPr>
              <a:t>4 I/O pins, 32 Bytes RAM, 512 Bytes ROM</a:t>
            </a:r>
          </a:p>
        </p:txBody>
      </p:sp>
      <p:sp>
        <p:nvSpPr>
          <p:cNvPr id="4" name="Slide Number Placeholder 3">
            <a:extLst>
              <a:ext uri="{FF2B5EF4-FFF2-40B4-BE49-F238E27FC236}">
                <a16:creationId xmlns:a16="http://schemas.microsoft.com/office/drawing/2014/main" id="{36D90D91-3587-9F07-66C2-62868A9DFAFB}"/>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6" name="Picture 5">
            <a:extLst>
              <a:ext uri="{FF2B5EF4-FFF2-40B4-BE49-F238E27FC236}">
                <a16:creationId xmlns:a16="http://schemas.microsoft.com/office/drawing/2014/main" id="{FD493C62-EF26-C603-C228-D4BC9F45ADFA}"/>
              </a:ext>
            </a:extLst>
          </p:cNvPr>
          <p:cNvPicPr>
            <a:picLocks noChangeAspect="1"/>
          </p:cNvPicPr>
          <p:nvPr/>
        </p:nvPicPr>
        <p:blipFill>
          <a:blip r:embed="rId2"/>
          <a:stretch>
            <a:fillRect/>
          </a:stretch>
        </p:blipFill>
        <p:spPr>
          <a:xfrm>
            <a:off x="7303913" y="1825625"/>
            <a:ext cx="4399844" cy="3677647"/>
          </a:xfrm>
          <a:prstGeom prst="rect">
            <a:avLst/>
          </a:prstGeom>
        </p:spPr>
      </p:pic>
    </p:spTree>
    <p:extLst>
      <p:ext uri="{BB962C8B-B14F-4D97-AF65-F5344CB8AC3E}">
        <p14:creationId xmlns:p14="http://schemas.microsoft.com/office/powerpoint/2010/main" val="356396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ADA2-EEC8-78AD-6E0B-0476C933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12B6C-96D5-FD0C-965E-70F5125E5A7F}"/>
              </a:ext>
            </a:extLst>
          </p:cNvPr>
          <p:cNvSpPr>
            <a:spLocks noGrp="1"/>
          </p:cNvSpPr>
          <p:nvPr>
            <p:ph type="title"/>
          </p:nvPr>
        </p:nvSpPr>
        <p:spPr/>
        <p:txBody>
          <a:bodyPr>
            <a:normAutofit/>
          </a:bodyPr>
          <a:lstStyle/>
          <a:p>
            <a:r>
              <a:rPr lang="en-US" sz="4000" dirty="0">
                <a:latin typeface="+mn-lt"/>
              </a:rPr>
              <a:t>More capable microcontrollers (00s-10s)</a:t>
            </a:r>
          </a:p>
        </p:txBody>
      </p:sp>
      <p:sp>
        <p:nvSpPr>
          <p:cNvPr id="3" name="Content Placeholder 2">
            <a:extLst>
              <a:ext uri="{FF2B5EF4-FFF2-40B4-BE49-F238E27FC236}">
                <a16:creationId xmlns:a16="http://schemas.microsoft.com/office/drawing/2014/main" id="{BA9C378F-3FE1-59A0-D7AE-1F05DC2F111D}"/>
              </a:ext>
            </a:extLst>
          </p:cNvPr>
          <p:cNvSpPr>
            <a:spLocks noGrp="1"/>
          </p:cNvSpPr>
          <p:nvPr>
            <p:ph idx="1"/>
          </p:nvPr>
        </p:nvSpPr>
        <p:spPr>
          <a:xfrm>
            <a:off x="838200" y="1690688"/>
            <a:ext cx="10515600" cy="4351338"/>
          </a:xfrm>
        </p:spPr>
        <p:txBody>
          <a:bodyPr>
            <a:normAutofit lnSpcReduction="10000"/>
          </a:bodyPr>
          <a:lstStyle/>
          <a:p>
            <a:r>
              <a:rPr lang="en-US" dirty="0">
                <a:latin typeface="+mj-lt"/>
              </a:rPr>
              <a:t>Diversify into extreme low power and more capable systems</a:t>
            </a:r>
          </a:p>
          <a:p>
            <a:pPr marL="0" indent="0">
              <a:buNone/>
            </a:pPr>
            <a:endParaRPr lang="en-US" dirty="0">
              <a:latin typeface="+mj-lt"/>
            </a:endParaRPr>
          </a:p>
          <a:p>
            <a:r>
              <a:rPr lang="en-US" dirty="0">
                <a:latin typeface="+mj-lt"/>
              </a:rPr>
              <a:t>MSP430</a:t>
            </a:r>
          </a:p>
          <a:p>
            <a:pPr lvl="1"/>
            <a:r>
              <a:rPr lang="en-US" dirty="0">
                <a:latin typeface="+mj-lt"/>
              </a:rPr>
              <a:t>16-bit custom architecture (MSP430 architecture)</a:t>
            </a:r>
          </a:p>
          <a:p>
            <a:pPr lvl="1"/>
            <a:r>
              <a:rPr lang="en-US" dirty="0">
                <a:latin typeface="+mj-lt"/>
              </a:rPr>
              <a:t>Capable, but also extremely low power</a:t>
            </a:r>
          </a:p>
          <a:p>
            <a:pPr lvl="2"/>
            <a:r>
              <a:rPr lang="en-US" dirty="0">
                <a:latin typeface="+mj-lt"/>
              </a:rPr>
              <a:t>&lt;1 </a:t>
            </a:r>
            <a:r>
              <a:rPr lang="en-US" dirty="0" err="1">
                <a:latin typeface="+mj-lt"/>
              </a:rPr>
              <a:t>μA</a:t>
            </a:r>
            <a:r>
              <a:rPr lang="en-US" dirty="0">
                <a:latin typeface="+mj-lt"/>
              </a:rPr>
              <a:t> sleep current</a:t>
            </a:r>
          </a:p>
          <a:p>
            <a:pPr lvl="1"/>
            <a:endParaRPr lang="en-US" dirty="0">
              <a:latin typeface="+mj-lt"/>
            </a:endParaRPr>
          </a:p>
          <a:p>
            <a:r>
              <a:rPr lang="en-US" dirty="0">
                <a:latin typeface="+mj-lt"/>
              </a:rPr>
              <a:t>STM32, Atmel SAM series (Cortex-M0, M3, M4, M4F)</a:t>
            </a:r>
          </a:p>
          <a:p>
            <a:pPr lvl="1"/>
            <a:r>
              <a:rPr lang="en-US" dirty="0">
                <a:latin typeface="+mj-lt"/>
              </a:rPr>
              <a:t>32-bit ARM architecture (ARMv7)</a:t>
            </a:r>
          </a:p>
          <a:p>
            <a:pPr lvl="2"/>
            <a:r>
              <a:rPr lang="en-US" dirty="0">
                <a:latin typeface="+mj-lt"/>
              </a:rPr>
              <a:t>Leverage success of ARM on smartphones</a:t>
            </a:r>
          </a:p>
          <a:p>
            <a:pPr lvl="1"/>
            <a:r>
              <a:rPr lang="en-US" dirty="0">
                <a:latin typeface="+mj-lt"/>
              </a:rPr>
              <a:t>Every peripheral under the sun. Plus a variety of memory choices</a:t>
            </a:r>
          </a:p>
        </p:txBody>
      </p:sp>
      <p:sp>
        <p:nvSpPr>
          <p:cNvPr id="4" name="Slide Number Placeholder 3">
            <a:extLst>
              <a:ext uri="{FF2B5EF4-FFF2-40B4-BE49-F238E27FC236}">
                <a16:creationId xmlns:a16="http://schemas.microsoft.com/office/drawing/2014/main" id="{85776150-845D-207D-6062-50CBF96B8399}"/>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A7998F8-ABB4-1BFE-D4F1-EF90142E6D36}"/>
              </a:ext>
            </a:extLst>
          </p:cNvPr>
          <p:cNvPicPr>
            <a:picLocks noChangeAspect="1"/>
          </p:cNvPicPr>
          <p:nvPr/>
        </p:nvPicPr>
        <p:blipFill>
          <a:blip r:embed="rId2"/>
          <a:stretch>
            <a:fillRect/>
          </a:stretch>
        </p:blipFill>
        <p:spPr>
          <a:xfrm>
            <a:off x="9276705" y="2262996"/>
            <a:ext cx="2077095" cy="1944079"/>
          </a:xfrm>
          <a:prstGeom prst="rect">
            <a:avLst/>
          </a:prstGeom>
        </p:spPr>
      </p:pic>
    </p:spTree>
    <p:extLst>
      <p:ext uri="{BB962C8B-B14F-4D97-AF65-F5344CB8AC3E}">
        <p14:creationId xmlns:p14="http://schemas.microsoft.com/office/powerpoint/2010/main" val="3243869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44B5-B99E-DB82-388A-526BD59F38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94A5F1-BBA1-2DD0-4939-40A51ED37822}"/>
              </a:ext>
            </a:extLst>
          </p:cNvPr>
          <p:cNvSpPr>
            <a:spLocks noGrp="1"/>
          </p:cNvSpPr>
          <p:nvPr>
            <p:ph type="title"/>
          </p:nvPr>
        </p:nvSpPr>
        <p:spPr>
          <a:xfrm>
            <a:off x="607595" y="23018"/>
            <a:ext cx="10515600" cy="1325563"/>
          </a:xfrm>
        </p:spPr>
        <p:txBody>
          <a:bodyPr>
            <a:normAutofit/>
          </a:bodyPr>
          <a:lstStyle/>
          <a:p>
            <a:r>
              <a:rPr lang="en-US" sz="4000" dirty="0">
                <a:latin typeface="+mn-lt"/>
              </a:rPr>
              <a:t>ARM Cortex M Series</a:t>
            </a:r>
          </a:p>
        </p:txBody>
      </p:sp>
      <p:sp>
        <p:nvSpPr>
          <p:cNvPr id="8" name="Content Placeholder 7">
            <a:extLst>
              <a:ext uri="{FF2B5EF4-FFF2-40B4-BE49-F238E27FC236}">
                <a16:creationId xmlns:a16="http://schemas.microsoft.com/office/drawing/2014/main" id="{3719C19A-33C7-2CD3-216F-F2E0446C8F55}"/>
              </a:ext>
            </a:extLst>
          </p:cNvPr>
          <p:cNvSpPr>
            <a:spLocks noGrp="1"/>
          </p:cNvSpPr>
          <p:nvPr>
            <p:ph idx="1"/>
          </p:nvPr>
        </p:nvSpPr>
        <p:spPr>
          <a:xfrm>
            <a:off x="607595" y="1276692"/>
            <a:ext cx="4612712" cy="5029359"/>
          </a:xfrm>
        </p:spPr>
        <p:txBody>
          <a:bodyPr/>
          <a:lstStyle/>
          <a:p>
            <a:r>
              <a:rPr lang="en-US" dirty="0">
                <a:latin typeface="+mj-lt"/>
              </a:rPr>
              <a:t>A number of options for increasing capabilities</a:t>
            </a:r>
          </a:p>
          <a:p>
            <a:endParaRPr lang="en-US" dirty="0">
              <a:latin typeface="+mj-lt"/>
            </a:endParaRPr>
          </a:p>
          <a:p>
            <a:r>
              <a:rPr lang="en-US" dirty="0">
                <a:latin typeface="+mj-lt"/>
              </a:rPr>
              <a:t>In practice:</a:t>
            </a:r>
          </a:p>
          <a:p>
            <a:pPr lvl="1"/>
            <a:r>
              <a:rPr lang="en-US" dirty="0">
                <a:latin typeface="+mj-lt"/>
              </a:rPr>
              <a:t>Cortex-M0+ for low-end systems</a:t>
            </a:r>
          </a:p>
          <a:p>
            <a:pPr lvl="1"/>
            <a:r>
              <a:rPr lang="en-US" dirty="0">
                <a:latin typeface="+mj-lt"/>
              </a:rPr>
              <a:t>Coretx-M4 for high capability systems</a:t>
            </a:r>
          </a:p>
        </p:txBody>
      </p:sp>
      <p:sp>
        <p:nvSpPr>
          <p:cNvPr id="4" name="Slide Number Placeholder 3">
            <a:extLst>
              <a:ext uri="{FF2B5EF4-FFF2-40B4-BE49-F238E27FC236}">
                <a16:creationId xmlns:a16="http://schemas.microsoft.com/office/drawing/2014/main" id="{A6A8DA0D-EC4C-DFBD-CE9C-A64A2EDE0685}"/>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7" name="Picture 6">
            <a:extLst>
              <a:ext uri="{FF2B5EF4-FFF2-40B4-BE49-F238E27FC236}">
                <a16:creationId xmlns:a16="http://schemas.microsoft.com/office/drawing/2014/main" id="{18AD4440-7DB4-22C7-A0BE-7D0F01E507E7}"/>
              </a:ext>
            </a:extLst>
          </p:cNvPr>
          <p:cNvPicPr>
            <a:picLocks noChangeAspect="1"/>
          </p:cNvPicPr>
          <p:nvPr/>
        </p:nvPicPr>
        <p:blipFill>
          <a:blip r:embed="rId2"/>
          <a:stretch>
            <a:fillRect/>
          </a:stretch>
        </p:blipFill>
        <p:spPr>
          <a:xfrm>
            <a:off x="6096000" y="933605"/>
            <a:ext cx="4865905" cy="4718666"/>
          </a:xfrm>
          <a:prstGeom prst="rect">
            <a:avLst/>
          </a:prstGeom>
        </p:spPr>
      </p:pic>
    </p:spTree>
    <p:extLst>
      <p:ext uri="{BB962C8B-B14F-4D97-AF65-F5344CB8AC3E}">
        <p14:creationId xmlns:p14="http://schemas.microsoft.com/office/powerpoint/2010/main" val="113311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7</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1768994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ED255-F472-58E9-EA26-E4E354983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F93E7-5B00-BCE1-02BB-74CB3CAB7B9C}"/>
              </a:ext>
            </a:extLst>
          </p:cNvPr>
          <p:cNvSpPr>
            <a:spLocks noGrp="1"/>
          </p:cNvSpPr>
          <p:nvPr>
            <p:ph type="title"/>
          </p:nvPr>
        </p:nvSpPr>
        <p:spPr/>
        <p:txBody>
          <a:bodyPr>
            <a:normAutofit/>
          </a:bodyPr>
          <a:lstStyle/>
          <a:p>
            <a:r>
              <a:rPr lang="en-US" sz="4000" dirty="0">
                <a:latin typeface="+mn-lt"/>
              </a:rPr>
              <a:t>Digital Signal Processor</a:t>
            </a:r>
          </a:p>
        </p:txBody>
      </p:sp>
      <p:sp>
        <p:nvSpPr>
          <p:cNvPr id="3" name="Content Placeholder 2">
            <a:extLst>
              <a:ext uri="{FF2B5EF4-FFF2-40B4-BE49-F238E27FC236}">
                <a16:creationId xmlns:a16="http://schemas.microsoft.com/office/drawing/2014/main" id="{C77D72E7-DC3B-C782-5D96-9B1435DC0FC2}"/>
              </a:ext>
            </a:extLst>
          </p:cNvPr>
          <p:cNvSpPr>
            <a:spLocks noGrp="1"/>
          </p:cNvSpPr>
          <p:nvPr>
            <p:ph idx="1"/>
          </p:nvPr>
        </p:nvSpPr>
        <p:spPr>
          <a:xfrm>
            <a:off x="838200" y="1825624"/>
            <a:ext cx="10515600" cy="4530725"/>
          </a:xfrm>
        </p:spPr>
        <p:txBody>
          <a:bodyPr>
            <a:normAutofit/>
          </a:bodyPr>
          <a:lstStyle/>
          <a:p>
            <a:pPr algn="just"/>
            <a:r>
              <a:rPr lang="en-US" dirty="0">
                <a:latin typeface="+mj-lt"/>
              </a:rPr>
              <a:t>Many embedded applications require performing of signal processing. Can you think of some embedded applications?</a:t>
            </a:r>
          </a:p>
          <a:p>
            <a:pPr algn="just"/>
            <a:endParaRPr lang="en-US" b="1" dirty="0">
              <a:latin typeface="+mj-lt"/>
            </a:endParaRPr>
          </a:p>
          <a:p>
            <a:r>
              <a:rPr lang="en-US" dirty="0">
                <a:latin typeface="+mj-lt"/>
              </a:rPr>
              <a:t>Characteristics of application requiring signal processing:</a:t>
            </a:r>
          </a:p>
          <a:p>
            <a:pPr lvl="1"/>
            <a:r>
              <a:rPr lang="en-US" dirty="0">
                <a:latin typeface="+mj-lt"/>
              </a:rPr>
              <a:t>Deal with large amounts of information</a:t>
            </a:r>
          </a:p>
          <a:p>
            <a:pPr lvl="1"/>
            <a:r>
              <a:rPr lang="en-US" dirty="0">
                <a:latin typeface="+mj-lt"/>
              </a:rPr>
              <a:t>Sample in time, space or both</a:t>
            </a:r>
          </a:p>
          <a:p>
            <a:pPr lvl="1"/>
            <a:r>
              <a:rPr lang="en-US" dirty="0">
                <a:latin typeface="+mj-lt"/>
              </a:rPr>
              <a:t>Sophisticated mathematical operations like filtering, frequency analysis</a:t>
            </a:r>
          </a:p>
          <a:p>
            <a:pPr lvl="1"/>
            <a:endParaRPr lang="en-US" dirty="0">
              <a:latin typeface="+mj-lt"/>
            </a:endParaRPr>
          </a:p>
          <a:p>
            <a:r>
              <a:rPr lang="en-US" dirty="0">
                <a:latin typeface="+mj-lt"/>
              </a:rPr>
              <a:t>Digital signal processor are class of processors optimized for such mathematically intensive tasks</a:t>
            </a:r>
          </a:p>
          <a:p>
            <a:pPr lvl="1"/>
            <a:endParaRPr lang="en-US" dirty="0"/>
          </a:p>
        </p:txBody>
      </p:sp>
      <p:sp>
        <p:nvSpPr>
          <p:cNvPr id="4" name="Slide Number Placeholder 3">
            <a:extLst>
              <a:ext uri="{FF2B5EF4-FFF2-40B4-BE49-F238E27FC236}">
                <a16:creationId xmlns:a16="http://schemas.microsoft.com/office/drawing/2014/main" id="{DB842412-B47C-50B9-C133-526A7A950482}"/>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1218953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7A8EC-7CFD-A177-6B25-C153DF022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71CE7-5E1C-465E-9353-46AA48217E89}"/>
              </a:ext>
            </a:extLst>
          </p:cNvPr>
          <p:cNvSpPr>
            <a:spLocks noGrp="1"/>
          </p:cNvSpPr>
          <p:nvPr>
            <p:ph type="title"/>
          </p:nvPr>
        </p:nvSpPr>
        <p:spPr/>
        <p:txBody>
          <a:bodyPr>
            <a:normAutofit/>
          </a:bodyPr>
          <a:lstStyle/>
          <a:p>
            <a:r>
              <a:rPr lang="en-US" sz="4000" dirty="0">
                <a:latin typeface="+mn-lt"/>
              </a:rPr>
              <a:t>Digital Signal Processor</a:t>
            </a:r>
          </a:p>
        </p:txBody>
      </p:sp>
      <p:sp>
        <p:nvSpPr>
          <p:cNvPr id="3" name="Content Placeholder 2">
            <a:extLst>
              <a:ext uri="{FF2B5EF4-FFF2-40B4-BE49-F238E27FC236}">
                <a16:creationId xmlns:a16="http://schemas.microsoft.com/office/drawing/2014/main" id="{43509B6E-291B-1DA2-E33C-045DC6227DE1}"/>
              </a:ext>
            </a:extLst>
          </p:cNvPr>
          <p:cNvSpPr>
            <a:spLocks noGrp="1"/>
          </p:cNvSpPr>
          <p:nvPr>
            <p:ph idx="1"/>
          </p:nvPr>
        </p:nvSpPr>
        <p:spPr>
          <a:xfrm>
            <a:off x="838200" y="1825624"/>
            <a:ext cx="10515600" cy="4530725"/>
          </a:xfrm>
        </p:spPr>
        <p:txBody>
          <a:bodyPr>
            <a:normAutofit/>
          </a:bodyPr>
          <a:lstStyle/>
          <a:p>
            <a:pPr algn="just"/>
            <a:r>
              <a:rPr lang="en-US" dirty="0">
                <a:latin typeface="+mj-lt"/>
              </a:rPr>
              <a:t>Many embedded applications require performing of signal processing. Can you think of some embedded applications?</a:t>
            </a:r>
          </a:p>
          <a:p>
            <a:pPr algn="just"/>
            <a:endParaRPr lang="en-US" b="1" dirty="0">
              <a:latin typeface="+mj-lt"/>
            </a:endParaRPr>
          </a:p>
          <a:p>
            <a:r>
              <a:rPr lang="en-US" dirty="0">
                <a:latin typeface="+mj-lt"/>
              </a:rPr>
              <a:t>Characteristics of application requiring signal processing:</a:t>
            </a:r>
          </a:p>
          <a:p>
            <a:pPr lvl="1"/>
            <a:r>
              <a:rPr lang="en-US" dirty="0">
                <a:latin typeface="+mj-lt"/>
              </a:rPr>
              <a:t>Deal with large amounts of information</a:t>
            </a:r>
          </a:p>
          <a:p>
            <a:pPr lvl="1"/>
            <a:r>
              <a:rPr lang="en-US" dirty="0">
                <a:latin typeface="+mj-lt"/>
              </a:rPr>
              <a:t>Sample in time, space or both</a:t>
            </a:r>
          </a:p>
          <a:p>
            <a:pPr lvl="1"/>
            <a:r>
              <a:rPr lang="en-US" dirty="0">
                <a:latin typeface="+mj-lt"/>
              </a:rPr>
              <a:t>Sophisticated mathematical operations like filtering, frequency analysis</a:t>
            </a:r>
          </a:p>
          <a:p>
            <a:pPr lvl="1"/>
            <a:endParaRPr lang="en-US" dirty="0">
              <a:latin typeface="+mj-lt"/>
            </a:endParaRPr>
          </a:p>
          <a:p>
            <a:r>
              <a:rPr lang="en-US" dirty="0">
                <a:latin typeface="+mj-lt"/>
              </a:rPr>
              <a:t>Digital signal processor are class of processors optimized for such mathematically intensive tasks</a:t>
            </a:r>
          </a:p>
          <a:p>
            <a:pPr lvl="1"/>
            <a:endParaRPr lang="en-US" dirty="0"/>
          </a:p>
        </p:txBody>
      </p:sp>
      <p:sp>
        <p:nvSpPr>
          <p:cNvPr id="4" name="Slide Number Placeholder 3">
            <a:extLst>
              <a:ext uri="{FF2B5EF4-FFF2-40B4-BE49-F238E27FC236}">
                <a16:creationId xmlns:a16="http://schemas.microsoft.com/office/drawing/2014/main" id="{4D9FA553-2072-D74F-FC30-DD0D403F2BB4}"/>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1187251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47EFC-DA2D-3DB1-BB88-CCDFE8CC0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74DDD-413F-9A76-DF92-F9D3CEAD8938}"/>
              </a:ext>
            </a:extLst>
          </p:cNvPr>
          <p:cNvSpPr>
            <a:spLocks noGrp="1"/>
          </p:cNvSpPr>
          <p:nvPr>
            <p:ph type="title"/>
          </p:nvPr>
        </p:nvSpPr>
        <p:spPr/>
        <p:txBody>
          <a:bodyPr>
            <a:normAutofit/>
          </a:bodyPr>
          <a:lstStyle/>
          <a:p>
            <a:r>
              <a:rPr lang="en-US" sz="4000" dirty="0">
                <a:latin typeface="+mn-lt"/>
              </a:rPr>
              <a:t>Multicore and Multiprocessor architecture</a:t>
            </a:r>
          </a:p>
        </p:txBody>
      </p:sp>
      <p:sp>
        <p:nvSpPr>
          <p:cNvPr id="3" name="Content Placeholder 2">
            <a:extLst>
              <a:ext uri="{FF2B5EF4-FFF2-40B4-BE49-F238E27FC236}">
                <a16:creationId xmlns:a16="http://schemas.microsoft.com/office/drawing/2014/main" id="{9F9F3793-397A-E70B-5E96-8B2180970D5C}"/>
              </a:ext>
            </a:extLst>
          </p:cNvPr>
          <p:cNvSpPr>
            <a:spLocks noGrp="1"/>
          </p:cNvSpPr>
          <p:nvPr>
            <p:ph idx="1"/>
          </p:nvPr>
        </p:nvSpPr>
        <p:spPr>
          <a:xfrm>
            <a:off x="946688" y="1515658"/>
            <a:ext cx="10515600" cy="4530725"/>
          </a:xfrm>
        </p:spPr>
        <p:txBody>
          <a:bodyPr>
            <a:normAutofit/>
          </a:bodyPr>
          <a:lstStyle/>
          <a:p>
            <a:r>
              <a:rPr lang="en-US" dirty="0">
                <a:latin typeface="+mj-lt"/>
              </a:rPr>
              <a:t>A multicore consists of more than one processor on a single chip</a:t>
            </a:r>
          </a:p>
          <a:p>
            <a:r>
              <a:rPr lang="en-US" dirty="0">
                <a:latin typeface="+mj-lt"/>
              </a:rPr>
              <a:t>Existed since 1990’s, but has seen a great uptake recently</a:t>
            </a:r>
          </a:p>
          <a:p>
            <a:r>
              <a:rPr lang="en-US" dirty="0">
                <a:latin typeface="+mj-lt"/>
              </a:rPr>
              <a:t>Becoming more and more relevant for embedded systems</a:t>
            </a:r>
          </a:p>
          <a:p>
            <a:r>
              <a:rPr lang="en-US" b="1" dirty="0">
                <a:latin typeface="+mj-lt"/>
              </a:rPr>
              <a:t>Heterogeneous multicore: </a:t>
            </a:r>
            <a:r>
              <a:rPr lang="en-US" dirty="0">
                <a:latin typeface="+mj-lt"/>
              </a:rPr>
              <a:t>Combines different processors on a single chip. Even following different ISAs.</a:t>
            </a:r>
          </a:p>
          <a:p>
            <a:endParaRPr lang="en-US" dirty="0">
              <a:latin typeface="+mj-lt"/>
            </a:endParaRPr>
          </a:p>
          <a:p>
            <a:r>
              <a:rPr lang="en-US" dirty="0">
                <a:latin typeface="+mj-lt"/>
              </a:rPr>
              <a:t>Applications which require multicore architecture?</a:t>
            </a:r>
          </a:p>
        </p:txBody>
      </p:sp>
      <p:sp>
        <p:nvSpPr>
          <p:cNvPr id="4" name="Slide Number Placeholder 3">
            <a:extLst>
              <a:ext uri="{FF2B5EF4-FFF2-40B4-BE49-F238E27FC236}">
                <a16:creationId xmlns:a16="http://schemas.microsoft.com/office/drawing/2014/main" id="{09D6942E-02FA-ACFF-4AC3-87E498D0AF66}"/>
              </a:ext>
            </a:extLst>
          </p:cNvPr>
          <p:cNvSpPr>
            <a:spLocks noGrp="1"/>
          </p:cNvSpPr>
          <p:nvPr>
            <p:ph type="sldNum" sz="quarter" idx="12"/>
          </p:nvPr>
        </p:nvSpPr>
        <p:spPr/>
        <p:txBody>
          <a:bodyPr/>
          <a:lstStyle/>
          <a:p>
            <a:fld id="{0778C724-3839-4D76-A707-B4C23905D055}" type="slidenum">
              <a:rPr lang="en-US" smtClean="0"/>
              <a:t>72</a:t>
            </a:fld>
            <a:endParaRPr lang="en-US"/>
          </a:p>
        </p:txBody>
      </p:sp>
    </p:spTree>
    <p:extLst>
      <p:ext uri="{BB962C8B-B14F-4D97-AF65-F5344CB8AC3E}">
        <p14:creationId xmlns:p14="http://schemas.microsoft.com/office/powerpoint/2010/main" val="3469410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69CB-E497-0BB6-3502-78547D103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1474D-F6CC-9A11-296C-1E8D21431318}"/>
              </a:ext>
            </a:extLst>
          </p:cNvPr>
          <p:cNvSpPr>
            <a:spLocks noGrp="1"/>
          </p:cNvSpPr>
          <p:nvPr>
            <p:ph type="title"/>
          </p:nvPr>
        </p:nvSpPr>
        <p:spPr/>
        <p:txBody>
          <a:bodyPr>
            <a:normAutofit/>
          </a:bodyPr>
          <a:lstStyle/>
          <a:p>
            <a:r>
              <a:rPr lang="en-US" sz="4000" dirty="0">
                <a:latin typeface="+mn-lt"/>
              </a:rPr>
              <a:t>What are trends for future microcontrollers</a:t>
            </a:r>
          </a:p>
        </p:txBody>
      </p:sp>
      <p:sp>
        <p:nvSpPr>
          <p:cNvPr id="3" name="Content Placeholder 2">
            <a:extLst>
              <a:ext uri="{FF2B5EF4-FFF2-40B4-BE49-F238E27FC236}">
                <a16:creationId xmlns:a16="http://schemas.microsoft.com/office/drawing/2014/main" id="{79F7D368-C221-976C-CFB3-5B35FD143C65}"/>
              </a:ext>
            </a:extLst>
          </p:cNvPr>
          <p:cNvSpPr>
            <a:spLocks noGrp="1"/>
          </p:cNvSpPr>
          <p:nvPr>
            <p:ph idx="1"/>
          </p:nvPr>
        </p:nvSpPr>
        <p:spPr/>
        <p:txBody>
          <a:bodyPr/>
          <a:lstStyle/>
          <a:p>
            <a:r>
              <a:rPr lang="en-US" dirty="0">
                <a:latin typeface="+mj-lt"/>
              </a:rPr>
              <a:t>Multi-core systems</a:t>
            </a:r>
          </a:p>
          <a:p>
            <a:pPr lvl="1"/>
            <a:r>
              <a:rPr lang="en-US" dirty="0">
                <a:latin typeface="+mj-lt"/>
              </a:rPr>
              <a:t>Not for performance, but for separation of concerns</a:t>
            </a:r>
          </a:p>
          <a:p>
            <a:pPr lvl="2"/>
            <a:r>
              <a:rPr lang="en-US" dirty="0">
                <a:latin typeface="+mj-lt"/>
              </a:rPr>
              <a:t>Run radio code on one core</a:t>
            </a:r>
          </a:p>
          <a:p>
            <a:pPr lvl="2"/>
            <a:r>
              <a:rPr lang="en-US" dirty="0">
                <a:latin typeface="+mj-lt"/>
              </a:rPr>
              <a:t>Application code goes on the other core</a:t>
            </a:r>
          </a:p>
          <a:p>
            <a:pPr lvl="2"/>
            <a:endParaRPr lang="en-US" dirty="0">
              <a:latin typeface="+mj-lt"/>
            </a:endParaRPr>
          </a:p>
          <a:p>
            <a:pPr lvl="1"/>
            <a:r>
              <a:rPr lang="en-US" dirty="0">
                <a:latin typeface="+mj-lt"/>
              </a:rPr>
              <a:t>Also allows </a:t>
            </a:r>
            <a:r>
              <a:rPr lang="en-US" dirty="0" err="1">
                <a:latin typeface="+mj-lt"/>
              </a:rPr>
              <a:t>BIG.little</a:t>
            </a:r>
            <a:r>
              <a:rPr lang="en-US" dirty="0">
                <a:latin typeface="+mj-lt"/>
              </a:rPr>
              <a:t> architecture</a:t>
            </a:r>
          </a:p>
          <a:p>
            <a:pPr lvl="2"/>
            <a:r>
              <a:rPr lang="en-US" dirty="0">
                <a:latin typeface="+mj-lt"/>
              </a:rPr>
              <a:t>Higher performance core when interpreting data</a:t>
            </a:r>
          </a:p>
          <a:p>
            <a:pPr lvl="2"/>
            <a:r>
              <a:rPr lang="en-US" dirty="0">
                <a:latin typeface="+mj-lt"/>
              </a:rPr>
              <a:t>Lower performance core for sampling sensors</a:t>
            </a:r>
          </a:p>
          <a:p>
            <a:pPr lvl="2"/>
            <a:endParaRPr lang="en-US" dirty="0">
              <a:latin typeface="+mj-lt"/>
            </a:endParaRPr>
          </a:p>
          <a:p>
            <a:pPr lvl="1"/>
            <a:r>
              <a:rPr lang="en-US" dirty="0">
                <a:latin typeface="+mj-lt"/>
              </a:rPr>
              <a:t>nRF53 series is already doing this</a:t>
            </a:r>
          </a:p>
          <a:p>
            <a:pPr lvl="2"/>
            <a:r>
              <a:rPr lang="en-US" dirty="0">
                <a:latin typeface="+mj-lt"/>
              </a:rPr>
              <a:t>But support is still nascent</a:t>
            </a:r>
          </a:p>
        </p:txBody>
      </p:sp>
      <p:sp>
        <p:nvSpPr>
          <p:cNvPr id="4" name="Slide Number Placeholder 3">
            <a:extLst>
              <a:ext uri="{FF2B5EF4-FFF2-40B4-BE49-F238E27FC236}">
                <a16:creationId xmlns:a16="http://schemas.microsoft.com/office/drawing/2014/main" id="{069D76E6-3853-27E9-DDC5-5135FEAA9E07}"/>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6" name="Picture 5">
            <a:extLst>
              <a:ext uri="{FF2B5EF4-FFF2-40B4-BE49-F238E27FC236}">
                <a16:creationId xmlns:a16="http://schemas.microsoft.com/office/drawing/2014/main" id="{8C89F01B-AAB2-E857-DE9A-151705DF00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801" y="2308019"/>
            <a:ext cx="3289300" cy="3835606"/>
          </a:xfrm>
          <a:prstGeom prst="rect">
            <a:avLst/>
          </a:prstGeom>
        </p:spPr>
      </p:pic>
    </p:spTree>
    <p:extLst>
      <p:ext uri="{BB962C8B-B14F-4D97-AF65-F5344CB8AC3E}">
        <p14:creationId xmlns:p14="http://schemas.microsoft.com/office/powerpoint/2010/main" val="810167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6F2-84DF-D0A8-4783-058722701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D6183-5C7A-AB95-B8E4-9E60F67D5CCF}"/>
              </a:ext>
            </a:extLst>
          </p:cNvPr>
          <p:cNvSpPr>
            <a:spLocks noGrp="1"/>
          </p:cNvSpPr>
          <p:nvPr>
            <p:ph type="title"/>
          </p:nvPr>
        </p:nvSpPr>
        <p:spPr/>
        <p:txBody>
          <a:bodyPr>
            <a:normAutofit/>
          </a:bodyPr>
          <a:lstStyle/>
          <a:p>
            <a:r>
              <a:rPr lang="en-US" sz="4000" dirty="0">
                <a:latin typeface="+mn-lt"/>
              </a:rPr>
              <a:t>Raspberry Pi Pico: Multiple cores, Low-power</a:t>
            </a:r>
          </a:p>
        </p:txBody>
      </p:sp>
      <p:sp>
        <p:nvSpPr>
          <p:cNvPr id="4" name="Slide Number Placeholder 3">
            <a:extLst>
              <a:ext uri="{FF2B5EF4-FFF2-40B4-BE49-F238E27FC236}">
                <a16:creationId xmlns:a16="http://schemas.microsoft.com/office/drawing/2014/main" id="{5D995659-EF31-458D-4882-BA3A6EEA7BA8}"/>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9" name="Picture 8" descr="A close up of a chip&#10;&#10;Description automatically generated">
            <a:extLst>
              <a:ext uri="{FF2B5EF4-FFF2-40B4-BE49-F238E27FC236}">
                <a16:creationId xmlns:a16="http://schemas.microsoft.com/office/drawing/2014/main" id="{3E7702F5-E88E-CB92-AA4B-73EDC149C3FD}"/>
              </a:ext>
            </a:extLst>
          </p:cNvPr>
          <p:cNvPicPr>
            <a:picLocks noChangeAspect="1"/>
          </p:cNvPicPr>
          <p:nvPr/>
        </p:nvPicPr>
        <p:blipFill>
          <a:blip r:embed="rId2"/>
          <a:stretch>
            <a:fillRect/>
          </a:stretch>
        </p:blipFill>
        <p:spPr>
          <a:xfrm>
            <a:off x="1178442" y="2423686"/>
            <a:ext cx="2817629" cy="2817629"/>
          </a:xfrm>
          <a:prstGeom prst="rect">
            <a:avLst/>
          </a:prstGeom>
        </p:spPr>
      </p:pic>
      <p:pic>
        <p:nvPicPr>
          <p:cNvPr id="11" name="Picture 10" descr="A close-up of a circuit board&#10;&#10;Description automatically generated">
            <a:extLst>
              <a:ext uri="{FF2B5EF4-FFF2-40B4-BE49-F238E27FC236}">
                <a16:creationId xmlns:a16="http://schemas.microsoft.com/office/drawing/2014/main" id="{114429EB-206C-F393-8F09-BD7295402A59}"/>
              </a:ext>
            </a:extLst>
          </p:cNvPr>
          <p:cNvPicPr>
            <a:picLocks noChangeAspect="1"/>
          </p:cNvPicPr>
          <p:nvPr/>
        </p:nvPicPr>
        <p:blipFill>
          <a:blip r:embed="rId3"/>
          <a:stretch>
            <a:fillRect/>
          </a:stretch>
        </p:blipFill>
        <p:spPr>
          <a:xfrm>
            <a:off x="4647968" y="2423687"/>
            <a:ext cx="2896063" cy="2817628"/>
          </a:xfrm>
          <a:prstGeom prst="rect">
            <a:avLst/>
          </a:prstGeom>
        </p:spPr>
      </p:pic>
      <p:pic>
        <p:nvPicPr>
          <p:cNvPr id="13" name="Picture 12" descr="A green circuit board with yellow edges&#10;&#10;Description automatically generated">
            <a:extLst>
              <a:ext uri="{FF2B5EF4-FFF2-40B4-BE49-F238E27FC236}">
                <a16:creationId xmlns:a16="http://schemas.microsoft.com/office/drawing/2014/main" id="{59DA0F37-E105-60EC-F2B7-0B5A469420F5}"/>
              </a:ext>
            </a:extLst>
          </p:cNvPr>
          <p:cNvPicPr>
            <a:picLocks noChangeAspect="1"/>
          </p:cNvPicPr>
          <p:nvPr/>
        </p:nvPicPr>
        <p:blipFill>
          <a:blip r:embed="rId4"/>
          <a:stretch>
            <a:fillRect/>
          </a:stretch>
        </p:blipFill>
        <p:spPr>
          <a:xfrm>
            <a:off x="8195928" y="3069190"/>
            <a:ext cx="3677097" cy="1641561"/>
          </a:xfrm>
          <a:prstGeom prst="rect">
            <a:avLst/>
          </a:prstGeom>
        </p:spPr>
      </p:pic>
    </p:spTree>
    <p:extLst>
      <p:ext uri="{BB962C8B-B14F-4D97-AF65-F5344CB8AC3E}">
        <p14:creationId xmlns:p14="http://schemas.microsoft.com/office/powerpoint/2010/main" val="4223793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643F-9C7A-D123-F68E-E7AC5F82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F9F77-78E1-0D2D-3E39-39EAF54FF0A8}"/>
              </a:ext>
            </a:extLst>
          </p:cNvPr>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a:extLst>
              <a:ext uri="{FF2B5EF4-FFF2-40B4-BE49-F238E27FC236}">
                <a16:creationId xmlns:a16="http://schemas.microsoft.com/office/drawing/2014/main" id="{865DF6B3-7F14-0812-2D83-496A96779918}"/>
              </a:ext>
            </a:extLst>
          </p:cNvPr>
          <p:cNvSpPr>
            <a:spLocks noGrp="1"/>
          </p:cNvSpPr>
          <p:nvPr>
            <p:ph idx="1"/>
          </p:nvPr>
        </p:nvSpPr>
        <p:spPr>
          <a:xfrm>
            <a:off x="731556" y="1478531"/>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5" name="Picture 4">
            <a:extLst>
              <a:ext uri="{FF2B5EF4-FFF2-40B4-BE49-F238E27FC236}">
                <a16:creationId xmlns:a16="http://schemas.microsoft.com/office/drawing/2014/main" id="{E366E24C-F74E-7563-DC3A-80E3111BC853}"/>
              </a:ext>
            </a:extLst>
          </p:cNvPr>
          <p:cNvPicPr>
            <a:picLocks noChangeAspect="1"/>
          </p:cNvPicPr>
          <p:nvPr/>
        </p:nvPicPr>
        <p:blipFill>
          <a:blip r:embed="rId2"/>
          <a:stretch>
            <a:fillRect/>
          </a:stretch>
        </p:blipFill>
        <p:spPr>
          <a:xfrm>
            <a:off x="7383008" y="3280450"/>
            <a:ext cx="3291839" cy="2244436"/>
          </a:xfrm>
          <a:prstGeom prst="rect">
            <a:avLst/>
          </a:prstGeom>
        </p:spPr>
      </p:pic>
      <p:pic>
        <p:nvPicPr>
          <p:cNvPr id="1030" name="Picture 6" descr="The new NDP120 is claimed to offer a 25x performance boost over the company's current parts. (📷: Syntiant)">
            <a:extLst>
              <a:ext uri="{FF2B5EF4-FFF2-40B4-BE49-F238E27FC236}">
                <a16:creationId xmlns:a16="http://schemas.microsoft.com/office/drawing/2014/main" id="{258C5617-C8B4-2614-FA8B-83D8FF79C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195" y="2935178"/>
            <a:ext cx="5677466" cy="319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34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76</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BB2D-02F2-FEF3-E63D-A80064394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A83F2-F0D5-215E-D47A-0D6875E70BE4}"/>
              </a:ext>
            </a:extLst>
          </p:cNvPr>
          <p:cNvSpPr>
            <a:spLocks noGrp="1"/>
          </p:cNvSpPr>
          <p:nvPr>
            <p:ph type="title"/>
          </p:nvPr>
        </p:nvSpPr>
        <p:spPr/>
        <p:txBody>
          <a:bodyPr>
            <a:normAutofit/>
          </a:bodyPr>
          <a:lstStyle/>
          <a:p>
            <a:r>
              <a:rPr lang="en-US" sz="4000" dirty="0">
                <a:latin typeface="+mn-lt"/>
              </a:rPr>
              <a:t>Example of volatile memory: SRAM</a:t>
            </a:r>
          </a:p>
        </p:txBody>
      </p:sp>
      <p:sp>
        <p:nvSpPr>
          <p:cNvPr id="3" name="Content Placeholder 2">
            <a:extLst>
              <a:ext uri="{FF2B5EF4-FFF2-40B4-BE49-F238E27FC236}">
                <a16:creationId xmlns:a16="http://schemas.microsoft.com/office/drawing/2014/main" id="{17EF2979-C47A-EC47-7941-D652F9C6B9FC}"/>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73C224AD-C543-9388-EF88-3C51FE519AB2}"/>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A9E336F2-2247-BB6C-8C18-7E1564577B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9564" y="2913321"/>
            <a:ext cx="3702072" cy="27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40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78</a:t>
            </a:fld>
            <a:endParaRPr lang="en-US"/>
          </a:p>
        </p:txBody>
      </p:sp>
    </p:spTree>
    <p:extLst>
      <p:ext uri="{BB962C8B-B14F-4D97-AF65-F5344CB8AC3E}">
        <p14:creationId xmlns:p14="http://schemas.microsoft.com/office/powerpoint/2010/main" val="1036813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35103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8</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pic>
        <p:nvPicPr>
          <p:cNvPr id="2" name="Picture 1">
            <a:extLst>
              <a:ext uri="{FF2B5EF4-FFF2-40B4-BE49-F238E27FC236}">
                <a16:creationId xmlns:a16="http://schemas.microsoft.com/office/drawing/2014/main" id="{3D3C013A-9588-17DD-827F-DDC0F8F8A52D}"/>
              </a:ext>
            </a:extLst>
          </p:cNvPr>
          <p:cNvPicPr>
            <a:picLocks noChangeAspect="1"/>
          </p:cNvPicPr>
          <p:nvPr/>
        </p:nvPicPr>
        <p:blipFill>
          <a:blip r:embed="rId2"/>
          <a:stretch>
            <a:fillRect/>
          </a:stretch>
        </p:blipFill>
        <p:spPr>
          <a:xfrm>
            <a:off x="1034197" y="2228116"/>
            <a:ext cx="4064000" cy="4064000"/>
          </a:xfrm>
          <a:prstGeom prst="rect">
            <a:avLst/>
          </a:prstGeom>
        </p:spPr>
      </p:pic>
      <p:pic>
        <p:nvPicPr>
          <p:cNvPr id="7" name="Picture 6">
            <a:extLst>
              <a:ext uri="{FF2B5EF4-FFF2-40B4-BE49-F238E27FC236}">
                <a16:creationId xmlns:a16="http://schemas.microsoft.com/office/drawing/2014/main" id="{2343196F-0463-6556-623C-62D7149ADEBF}"/>
              </a:ext>
            </a:extLst>
          </p:cNvPr>
          <p:cNvPicPr>
            <a:picLocks noChangeAspect="1"/>
          </p:cNvPicPr>
          <p:nvPr/>
        </p:nvPicPr>
        <p:blipFill>
          <a:blip r:embed="rId3"/>
          <a:stretch>
            <a:fillRect/>
          </a:stretch>
        </p:blipFill>
        <p:spPr>
          <a:xfrm>
            <a:off x="6790868" y="2453121"/>
            <a:ext cx="4064000" cy="4064000"/>
          </a:xfrm>
          <a:prstGeom prst="rect">
            <a:avLst/>
          </a:prstGeom>
        </p:spPr>
      </p:pic>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Yagi-</a:t>
            </a:r>
            <a:r>
              <a:rPr lang="en-US" sz="11200" dirty="0" err="1">
                <a:latin typeface="+mj-lt"/>
              </a:rPr>
              <a:t>uda</a:t>
            </a:r>
            <a:r>
              <a:rPr lang="en-US" sz="11200" dirty="0">
                <a:latin typeface="+mj-lt"/>
              </a:rPr>
              <a:t> antenna. It has a very high gain. The gain and directionality increases with the number of antenna elements.</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sp>
        <p:nvSpPr>
          <p:cNvPr id="6" name="TextBox 5">
            <a:extLst>
              <a:ext uri="{FF2B5EF4-FFF2-40B4-BE49-F238E27FC236}">
                <a16:creationId xmlns:a16="http://schemas.microsoft.com/office/drawing/2014/main" id="{3159B0C5-983B-7898-27FF-6119D4068149}"/>
              </a:ext>
            </a:extLst>
          </p:cNvPr>
          <p:cNvSpPr txBox="1"/>
          <p:nvPr/>
        </p:nvSpPr>
        <p:spPr>
          <a:xfrm>
            <a:off x="1944062" y="6382921"/>
            <a:ext cx="2244269" cy="338554"/>
          </a:xfrm>
          <a:prstGeom prst="rect">
            <a:avLst/>
          </a:prstGeom>
          <a:noFill/>
        </p:spPr>
        <p:txBody>
          <a:bodyPr wrap="square" rtlCol="0">
            <a:spAutoFit/>
          </a:bodyPr>
          <a:lstStyle/>
          <a:p>
            <a:pPr algn="ctr"/>
            <a:r>
              <a:rPr lang="en-US" sz="1600" dirty="0">
                <a:latin typeface="+mj-lt"/>
              </a:rPr>
              <a:t>Antenna Gain: 23 </a:t>
            </a:r>
            <a:r>
              <a:rPr lang="en-US" sz="1600" dirty="0" err="1">
                <a:latin typeface="+mj-lt"/>
              </a:rPr>
              <a:t>dBi</a:t>
            </a:r>
            <a:endParaRPr lang="en-US" sz="1600" dirty="0">
              <a:latin typeface="+mj-lt"/>
            </a:endParaRPr>
          </a:p>
        </p:txBody>
      </p:sp>
      <p:sp>
        <p:nvSpPr>
          <p:cNvPr id="8" name="TextBox 7">
            <a:extLst>
              <a:ext uri="{FF2B5EF4-FFF2-40B4-BE49-F238E27FC236}">
                <a16:creationId xmlns:a16="http://schemas.microsoft.com/office/drawing/2014/main" id="{BDA76E5C-90A9-B1D8-2438-9828D991171C}"/>
              </a:ext>
            </a:extLst>
          </p:cNvPr>
          <p:cNvSpPr txBox="1"/>
          <p:nvPr/>
        </p:nvSpPr>
        <p:spPr>
          <a:xfrm>
            <a:off x="8319841" y="6382921"/>
            <a:ext cx="2244269" cy="338554"/>
          </a:xfrm>
          <a:prstGeom prst="rect">
            <a:avLst/>
          </a:prstGeom>
          <a:noFill/>
        </p:spPr>
        <p:txBody>
          <a:bodyPr wrap="square" rtlCol="0">
            <a:spAutoFit/>
          </a:bodyPr>
          <a:lstStyle/>
          <a:p>
            <a:pPr algn="ctr"/>
            <a:r>
              <a:rPr lang="en-US" sz="1600" dirty="0">
                <a:latin typeface="+mj-lt"/>
              </a:rPr>
              <a:t>Antenna Gain: 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2804331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9FED-42A5-6271-7465-6E2F97BB7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6EF34-7B17-FB2E-5F03-851897EB69D6}"/>
              </a:ext>
            </a:extLst>
          </p:cNvPr>
          <p:cNvSpPr>
            <a:spLocks noGrp="1"/>
          </p:cNvSpPr>
          <p:nvPr>
            <p:ph type="title"/>
          </p:nvPr>
        </p:nvSpPr>
        <p:spPr>
          <a:xfrm>
            <a:off x="519223" y="296286"/>
            <a:ext cx="10515600" cy="1325563"/>
          </a:xfrm>
        </p:spPr>
        <p:txBody>
          <a:bodyPr>
            <a:normAutofit/>
          </a:bodyPr>
          <a:lstStyle/>
          <a:p>
            <a:r>
              <a:rPr lang="en-US" sz="4000" dirty="0">
                <a:latin typeface="+mn-lt"/>
              </a:rPr>
              <a:t>Emerging non-volatile memories FRAM , MRAM</a:t>
            </a:r>
          </a:p>
        </p:txBody>
      </p:sp>
      <p:sp>
        <p:nvSpPr>
          <p:cNvPr id="3" name="Content Placeholder 2">
            <a:extLst>
              <a:ext uri="{FF2B5EF4-FFF2-40B4-BE49-F238E27FC236}">
                <a16:creationId xmlns:a16="http://schemas.microsoft.com/office/drawing/2014/main" id="{52FBE0AB-ACB5-24C4-A7D1-ABD1B49BCF96}"/>
              </a:ext>
            </a:extLst>
          </p:cNvPr>
          <p:cNvSpPr>
            <a:spLocks noGrp="1"/>
          </p:cNvSpPr>
          <p:nvPr>
            <p:ph idx="1"/>
          </p:nvPr>
        </p:nvSpPr>
        <p:spPr>
          <a:xfrm>
            <a:off x="838200" y="1621849"/>
            <a:ext cx="10515600" cy="4351338"/>
          </a:xfrm>
        </p:spPr>
        <p:txBody>
          <a:bodyPr>
            <a:normAutofit lnSpcReduction="10000"/>
          </a:bodyPr>
          <a:lstStyle/>
          <a:p>
            <a:r>
              <a:rPr lang="en-US" dirty="0">
                <a:latin typeface="+mj-lt"/>
              </a:rPr>
              <a:t>FRAM and MRAM are both rising protentional Flash replacements</a:t>
            </a:r>
          </a:p>
          <a:p>
            <a:pPr lvl="1"/>
            <a:r>
              <a:rPr lang="en-US" dirty="0">
                <a:latin typeface="+mj-lt"/>
              </a:rPr>
              <a:t>Non-volatile</a:t>
            </a:r>
          </a:p>
          <a:p>
            <a:pPr lvl="1"/>
            <a:r>
              <a:rPr lang="en-US" dirty="0">
                <a:latin typeface="+mj-lt"/>
              </a:rPr>
              <a:t>Writable at the byte level</a:t>
            </a:r>
          </a:p>
          <a:p>
            <a:pPr lvl="1"/>
            <a:r>
              <a:rPr lang="en-US" dirty="0">
                <a:latin typeface="+mj-lt"/>
              </a:rPr>
              <a:t>Very high to infinite write/erase cycles</a:t>
            </a:r>
          </a:p>
          <a:p>
            <a:pPr lvl="1"/>
            <a:r>
              <a:rPr lang="en-US" dirty="0">
                <a:latin typeface="+mj-lt"/>
              </a:rPr>
              <a:t>Lower energy costs for writing and reading</a:t>
            </a:r>
          </a:p>
          <a:p>
            <a:pPr lvl="1"/>
            <a:endParaRPr lang="en-US" dirty="0">
              <a:latin typeface="+mj-lt"/>
            </a:endParaRPr>
          </a:p>
          <a:p>
            <a:r>
              <a:rPr lang="en-US" dirty="0">
                <a:latin typeface="+mj-lt"/>
              </a:rPr>
              <a:t>The two-use unrelated magnetic techniques for data storage</a:t>
            </a:r>
          </a:p>
          <a:p>
            <a:pPr lvl="1"/>
            <a:endParaRPr lang="en-US" dirty="0">
              <a:latin typeface="+mj-lt"/>
            </a:endParaRPr>
          </a:p>
          <a:p>
            <a:r>
              <a:rPr lang="en-US" dirty="0">
                <a:latin typeface="+mj-lt"/>
              </a:rPr>
              <a:t>Starting to appear in microcontrollers</a:t>
            </a:r>
          </a:p>
          <a:p>
            <a:pPr lvl="1"/>
            <a:r>
              <a:rPr lang="en-US" dirty="0">
                <a:latin typeface="+mj-lt"/>
              </a:rPr>
              <a:t>TI MSP430s have used 16 kB FRAM</a:t>
            </a:r>
          </a:p>
          <a:p>
            <a:pPr lvl="1"/>
            <a:r>
              <a:rPr lang="en-US" dirty="0">
                <a:latin typeface="+mj-lt"/>
              </a:rPr>
              <a:t>Apollo4 (ARM Cortex-M4F) has 2 MB of MRAM</a:t>
            </a:r>
          </a:p>
        </p:txBody>
      </p:sp>
      <p:sp>
        <p:nvSpPr>
          <p:cNvPr id="4" name="Slide Number Placeholder 3">
            <a:extLst>
              <a:ext uri="{FF2B5EF4-FFF2-40B4-BE49-F238E27FC236}">
                <a16:creationId xmlns:a16="http://schemas.microsoft.com/office/drawing/2014/main" id="{AC42B564-26BB-0B33-DBB7-3C4CDBAD5B3E}"/>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129527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014-B925-5C22-AFEC-E13C34D5D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413F-5586-B041-A34D-736BBF7BBDB0}"/>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History of the Contiki operating system</a:t>
            </a:r>
            <a:endParaRPr lang="en-SG"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6B88F66-E878-B03A-016A-B607A95F520D}"/>
              </a:ext>
            </a:extLst>
          </p:cNvPr>
          <p:cNvSpPr>
            <a:spLocks noGrp="1"/>
          </p:cNvSpPr>
          <p:nvPr>
            <p:ph idx="1"/>
          </p:nvPr>
        </p:nvSpPr>
        <p:spPr>
          <a:xfrm>
            <a:off x="963706" y="1506021"/>
            <a:ext cx="11228294" cy="2517497"/>
          </a:xfrm>
        </p:spPr>
        <p:txBody>
          <a:bodyPr>
            <a:normAutofit/>
          </a:bodyPr>
          <a:lstStyle/>
          <a:p>
            <a:r>
              <a:rPr lang="en-SG" dirty="0">
                <a:latin typeface="Calibri Light" panose="020F0302020204030204" pitchFamily="34" charset="0"/>
                <a:cs typeface="Calibri Light" panose="020F0302020204030204" pitchFamily="34" charset="0"/>
              </a:rPr>
              <a:t>Started in Sweden! Started by – Adam </a:t>
            </a:r>
            <a:r>
              <a:rPr lang="en-SG" dirty="0" err="1">
                <a:latin typeface="Calibri Light" panose="020F0302020204030204" pitchFamily="34" charset="0"/>
                <a:cs typeface="Calibri Light" panose="020F0302020204030204" pitchFamily="34" charset="0"/>
              </a:rPr>
              <a:t>Dunkels</a:t>
            </a:r>
            <a:endParaRPr lang="en-SG" dirty="0">
              <a:latin typeface="Calibri Light" panose="020F0302020204030204" pitchFamily="34" charset="0"/>
              <a:cs typeface="Calibri Light" panose="020F0302020204030204" pitchFamily="34" charset="0"/>
            </a:endParaRPr>
          </a:p>
          <a:p>
            <a:r>
              <a:rPr lang="en-SG" dirty="0">
                <a:latin typeface="Calibri Light" panose="020F0302020204030204" pitchFamily="34" charset="0"/>
                <a:cs typeface="Calibri Light" panose="020F0302020204030204" pitchFamily="34" charset="0"/>
              </a:rPr>
              <a:t>Awarded 2022 </a:t>
            </a:r>
            <a:r>
              <a:rPr lang="en-SG" dirty="0" err="1">
                <a:latin typeface="Calibri Light" panose="020F0302020204030204" pitchFamily="34" charset="0"/>
                <a:cs typeface="Calibri Light" panose="020F0302020204030204" pitchFamily="34" charset="0"/>
              </a:rPr>
              <a:t>SenSys</a:t>
            </a:r>
            <a:r>
              <a:rPr lang="en-SG" dirty="0">
                <a:latin typeface="Calibri Light" panose="020F0302020204030204" pitchFamily="34" charset="0"/>
                <a:cs typeface="Calibri Light" panose="020F0302020204030204" pitchFamily="34" charset="0"/>
              </a:rPr>
              <a:t> Test-of-Time Award for Protothreads (2004)</a:t>
            </a:r>
          </a:p>
          <a:p>
            <a:r>
              <a:rPr lang="en-SG" dirty="0">
                <a:latin typeface="Calibri Light" panose="020F0302020204030204" pitchFamily="34" charset="0"/>
                <a:cs typeface="Calibri Light" panose="020F0302020204030204" pitchFamily="34" charset="0"/>
              </a:rPr>
              <a:t>Companies and universities developing (or has contributed) Contiki OS:</a:t>
            </a:r>
          </a:p>
          <a:p>
            <a:pPr lvl="1"/>
            <a:r>
              <a:rPr lang="en-SG" spc="-60" dirty="0">
                <a:latin typeface="Calibri Light" panose="020F0302020204030204" pitchFamily="34" charset="0"/>
                <a:cs typeface="Calibri Light" panose="020F0302020204030204" pitchFamily="34" charset="0"/>
              </a:rPr>
              <a:t>SAP, </a:t>
            </a:r>
            <a:r>
              <a:rPr lang="en-SG" spc="-10" dirty="0">
                <a:latin typeface="Calibri Light" panose="020F0302020204030204" pitchFamily="34" charset="0"/>
                <a:cs typeface="Calibri Light" panose="020F0302020204030204" pitchFamily="34" charset="0"/>
              </a:rPr>
              <a:t>Cisco, </a:t>
            </a:r>
            <a:r>
              <a:rPr lang="en-SG" spc="-5" dirty="0">
                <a:latin typeface="Calibri Light" panose="020F0302020204030204" pitchFamily="34" charset="0"/>
                <a:cs typeface="Calibri Light" panose="020F0302020204030204" pitchFamily="34" charset="0"/>
              </a:rPr>
              <a:t>Atmel, </a:t>
            </a:r>
            <a:r>
              <a:rPr lang="en-SG" spc="-5" dirty="0" err="1">
                <a:latin typeface="Calibri Light" panose="020F0302020204030204" pitchFamily="34" charset="0"/>
                <a:cs typeface="Calibri Light" panose="020F0302020204030204" pitchFamily="34" charset="0"/>
              </a:rPr>
              <a:t>NewAE</a:t>
            </a:r>
            <a:r>
              <a:rPr lang="en-SG" spc="-5" dirty="0">
                <a:latin typeface="Calibri Light" panose="020F0302020204030204" pitchFamily="34" charset="0"/>
                <a:cs typeface="Calibri Light" panose="020F0302020204030204" pitchFamily="34" charset="0"/>
              </a:rPr>
              <a:t> and others</a:t>
            </a:r>
          </a:p>
          <a:p>
            <a:pPr lvl="1"/>
            <a:r>
              <a:rPr lang="en-SG" spc="-10" dirty="0">
                <a:latin typeface="Calibri Light" panose="020F0302020204030204" pitchFamily="34" charset="0"/>
                <a:cs typeface="Calibri Light" panose="020F0302020204030204" pitchFamily="34" charset="0"/>
              </a:rPr>
              <a:t>SICS, </a:t>
            </a:r>
            <a:r>
              <a:rPr lang="en-SG" dirty="0">
                <a:latin typeface="Calibri Light" panose="020F0302020204030204" pitchFamily="34" charset="0"/>
                <a:cs typeface="Calibri Light" panose="020F0302020204030204" pitchFamily="34" charset="0"/>
              </a:rPr>
              <a:t>TU </a:t>
            </a:r>
            <a:r>
              <a:rPr lang="en-SG" spc="-5" dirty="0">
                <a:latin typeface="Calibri Light" panose="020F0302020204030204" pitchFamily="34" charset="0"/>
                <a:cs typeface="Calibri Light" panose="020F0302020204030204" pitchFamily="34" charset="0"/>
              </a:rPr>
              <a:t>Munich and others</a:t>
            </a:r>
            <a:endParaRPr lang="en-SG" dirty="0">
              <a:latin typeface="Calibri Light" panose="020F0302020204030204" pitchFamily="34" charset="0"/>
              <a:cs typeface="Calibri Light" panose="020F0302020204030204" pitchFamily="34" charset="0"/>
            </a:endParaRPr>
          </a:p>
        </p:txBody>
      </p:sp>
      <p:sp>
        <p:nvSpPr>
          <p:cNvPr id="4" name="Slide Number Placeholder 3">
            <a:extLst>
              <a:ext uri="{FF2B5EF4-FFF2-40B4-BE49-F238E27FC236}">
                <a16:creationId xmlns:a16="http://schemas.microsoft.com/office/drawing/2014/main" id="{9E70FEAB-E6C2-8B19-8A74-CE83C136CA53}"/>
              </a:ext>
            </a:extLst>
          </p:cNvPr>
          <p:cNvSpPr>
            <a:spLocks noGrp="1"/>
          </p:cNvSpPr>
          <p:nvPr>
            <p:ph type="sldNum" sz="quarter" idx="12"/>
          </p:nvPr>
        </p:nvSpPr>
        <p:spPr/>
        <p:txBody>
          <a:bodyPr/>
          <a:lstStyle/>
          <a:p>
            <a:fld id="{5C6FAEEE-D619-4E65-A0EF-E650D0B3166A}" type="slidenum">
              <a:rPr lang="en-US" smtClean="0"/>
              <a:t>81</a:t>
            </a:fld>
            <a:endParaRPr lang="en-US"/>
          </a:p>
        </p:txBody>
      </p:sp>
      <p:pic>
        <p:nvPicPr>
          <p:cNvPr id="6" name="Picture 5">
            <a:extLst>
              <a:ext uri="{FF2B5EF4-FFF2-40B4-BE49-F238E27FC236}">
                <a16:creationId xmlns:a16="http://schemas.microsoft.com/office/drawing/2014/main" id="{EBFF76EA-4BEE-48C9-76D3-BC04750B9C25}"/>
              </a:ext>
            </a:extLst>
          </p:cNvPr>
          <p:cNvPicPr>
            <a:picLocks noChangeAspect="1"/>
          </p:cNvPicPr>
          <p:nvPr/>
        </p:nvPicPr>
        <p:blipFill>
          <a:blip r:embed="rId3"/>
          <a:stretch>
            <a:fillRect/>
          </a:stretch>
        </p:blipFill>
        <p:spPr>
          <a:xfrm>
            <a:off x="8955324" y="4255392"/>
            <a:ext cx="2053751" cy="2053751"/>
          </a:xfrm>
          <a:prstGeom prst="rect">
            <a:avLst/>
          </a:prstGeom>
        </p:spPr>
      </p:pic>
      <p:pic>
        <p:nvPicPr>
          <p:cNvPr id="8" name="Picture 7" descr="Shape, logo&#10;&#10;Description automatically generated">
            <a:extLst>
              <a:ext uri="{FF2B5EF4-FFF2-40B4-BE49-F238E27FC236}">
                <a16:creationId xmlns:a16="http://schemas.microsoft.com/office/drawing/2014/main" id="{8C8FFD37-006D-0BB4-11B6-B9150EDB937E}"/>
              </a:ext>
            </a:extLst>
          </p:cNvPr>
          <p:cNvPicPr>
            <a:picLocks noChangeAspect="1"/>
          </p:cNvPicPr>
          <p:nvPr/>
        </p:nvPicPr>
        <p:blipFill>
          <a:blip r:embed="rId4"/>
          <a:stretch>
            <a:fillRect/>
          </a:stretch>
        </p:blipFill>
        <p:spPr>
          <a:xfrm>
            <a:off x="1085518" y="4255392"/>
            <a:ext cx="3286001" cy="2053751"/>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B91E64D7-5BEB-FE2D-3A5F-14325578D3BE}"/>
              </a:ext>
            </a:extLst>
          </p:cNvPr>
          <p:cNvPicPr>
            <a:picLocks noChangeAspect="1"/>
          </p:cNvPicPr>
          <p:nvPr/>
        </p:nvPicPr>
        <p:blipFill>
          <a:blip r:embed="rId5"/>
          <a:stretch>
            <a:fillRect/>
          </a:stretch>
        </p:blipFill>
        <p:spPr>
          <a:xfrm>
            <a:off x="4838456" y="4255392"/>
            <a:ext cx="3649931" cy="2053751"/>
          </a:xfrm>
          <a:prstGeom prst="rect">
            <a:avLst/>
          </a:prstGeom>
        </p:spPr>
      </p:pic>
    </p:spTree>
    <p:extLst>
      <p:ext uri="{BB962C8B-B14F-4D97-AF65-F5344CB8AC3E}">
        <p14:creationId xmlns:p14="http://schemas.microsoft.com/office/powerpoint/2010/main" val="25349768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p:nvPr/>
        </p:nvSpPr>
        <p:spPr>
          <a:xfrm>
            <a:off x="2119383" y="1550987"/>
            <a:ext cx="2426970" cy="308610"/>
          </a:xfrm>
          <a:custGeom>
            <a:avLst/>
            <a:gdLst/>
            <a:ahLst/>
            <a:cxnLst/>
            <a:rect l="l" t="t" r="r" b="b"/>
            <a:pathLst>
              <a:path w="2426970" h="308610">
                <a:moveTo>
                  <a:pt x="0" y="0"/>
                </a:moveTo>
                <a:lnTo>
                  <a:pt x="2426348" y="0"/>
                </a:lnTo>
                <a:lnTo>
                  <a:pt x="2426348" y="308322"/>
                </a:lnTo>
                <a:lnTo>
                  <a:pt x="0" y="308322"/>
                </a:lnTo>
                <a:lnTo>
                  <a:pt x="0" y="0"/>
                </a:lnTo>
                <a:close/>
              </a:path>
            </a:pathLst>
          </a:custGeom>
          <a:solidFill>
            <a:srgbClr val="FFFB00"/>
          </a:solidFill>
        </p:spPr>
        <p:txBody>
          <a:bodyPr wrap="square" lIns="0" tIns="0" rIns="0" bIns="0" rtlCol="0"/>
          <a:lstStyle/>
          <a:p>
            <a:endParaRPr/>
          </a:p>
        </p:txBody>
      </p:sp>
      <p:sp>
        <p:nvSpPr>
          <p:cNvPr id="11" name="object 11"/>
          <p:cNvSpPr txBox="1"/>
          <p:nvPr/>
        </p:nvSpPr>
        <p:spPr>
          <a:xfrm>
            <a:off x="2540000" y="5456933"/>
            <a:ext cx="1732914" cy="548005"/>
          </a:xfrm>
          <a:prstGeom prst="rect">
            <a:avLst/>
          </a:prstGeom>
        </p:spPr>
        <p:txBody>
          <a:bodyPr vert="horz" wrap="square" lIns="0" tIns="0" rIns="0" bIns="0" rtlCol="0">
            <a:spAutoFit/>
          </a:bodyPr>
          <a:lstStyle/>
          <a:p>
            <a:pPr marL="12700">
              <a:lnSpc>
                <a:spcPts val="1750"/>
              </a:lnSpc>
            </a:pPr>
            <a:r>
              <a:rPr sz="1600" b="1"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PROCESS_END();</a:t>
            </a:r>
            <a:endParaRPr sz="1600" dirty="0">
              <a:latin typeface="Courier New"/>
              <a:cs typeface="Courier New"/>
            </a:endParaRPr>
          </a:p>
        </p:txBody>
      </p:sp>
      <p:sp>
        <p:nvSpPr>
          <p:cNvPr id="8" name="object 8"/>
          <p:cNvSpPr txBox="1"/>
          <p:nvPr/>
        </p:nvSpPr>
        <p:spPr>
          <a:xfrm>
            <a:off x="2184400" y="1196339"/>
            <a:ext cx="5513070" cy="2784352"/>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&lt;</a:t>
            </a:r>
            <a:r>
              <a:rPr sz="1600" b="1" spc="-5" dirty="0">
                <a:solidFill>
                  <a:srgbClr val="FF7C00"/>
                </a:solidFill>
                <a:latin typeface="Courier New"/>
                <a:cs typeface="Courier New"/>
              </a:rPr>
              <a:t>stdio.h</a:t>
            </a:r>
            <a:r>
              <a:rPr sz="1600" b="1" spc="-5" dirty="0">
                <a:latin typeface="Courier New"/>
                <a:cs typeface="Courier New"/>
              </a:rPr>
              <a:t>&gt;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hello_world_process</a:t>
            </a:r>
            <a:r>
              <a:rPr sz="1600" spc="-5" dirty="0">
                <a:latin typeface="Courier New"/>
                <a:cs typeface="Courier New"/>
              </a:rPr>
              <a:t>, “</a:t>
            </a:r>
            <a:r>
              <a:rPr sz="1600" b="1" spc="-5" dirty="0">
                <a:solidFill>
                  <a:srgbClr val="008F00"/>
                </a:solidFill>
                <a:latin typeface="Courier New"/>
                <a:cs typeface="Courier New"/>
              </a:rPr>
              <a:t>hello world</a:t>
            </a:r>
            <a:r>
              <a:rPr sz="1600" b="1" spc="-5" dirty="0">
                <a:latin typeface="Courier New"/>
                <a:cs typeface="Courier New"/>
              </a:rPr>
              <a:t>”);  AUTOSTART_PROCESSES(&amp;</a:t>
            </a:r>
            <a:r>
              <a:rPr sz="1600" b="1" spc="-5" dirty="0">
                <a:solidFill>
                  <a:srgbClr val="021CA1"/>
                </a:solidFill>
                <a:latin typeface="Courier New"/>
                <a:cs typeface="Courier New"/>
              </a:rPr>
              <a:t>hello_world_process</a:t>
            </a:r>
            <a:r>
              <a:rPr sz="1600" b="1" spc="-5" dirty="0">
                <a:latin typeface="Courier New"/>
                <a:cs typeface="Courier New"/>
              </a:rPr>
              <a:t>);  PROCESS_THREAD(</a:t>
            </a:r>
            <a:r>
              <a:rPr sz="1600" b="1" spc="-5" dirty="0">
                <a:solidFill>
                  <a:srgbClr val="021CA1"/>
                </a:solidFill>
                <a:latin typeface="Courier New"/>
                <a:cs typeface="Courier New"/>
              </a:rPr>
              <a:t>hello_world_process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6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3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p:txBody>
      </p:sp>
      <p:sp>
        <p:nvSpPr>
          <p:cNvPr id="9" name="object 9"/>
          <p:cNvSpPr txBox="1"/>
          <p:nvPr/>
        </p:nvSpPr>
        <p:spPr>
          <a:xfrm>
            <a:off x="2488566" y="3960469"/>
            <a:ext cx="3507740" cy="260968"/>
          </a:xfrm>
          <a:prstGeom prst="rect">
            <a:avLst/>
          </a:prstGeom>
          <a:solidFill>
            <a:srgbClr val="FFFB00"/>
          </a:solidFill>
        </p:spPr>
        <p:txBody>
          <a:bodyPr vert="horz" wrap="square" lIns="0" tIns="14604" rIns="0" bIns="0" rtlCol="0">
            <a:spAutoFit/>
          </a:bodyPr>
          <a:lstStyle/>
          <a:p>
            <a:pPr marL="63500">
              <a:spcBef>
                <a:spcPts val="114"/>
              </a:spcBef>
            </a:pPr>
            <a:r>
              <a:rPr sz="1600" b="1" spc="-5" dirty="0">
                <a:latin typeface="Courier New"/>
                <a:cs typeface="Courier New"/>
              </a:rPr>
              <a:t>printf(</a:t>
            </a:r>
            <a:r>
              <a:rPr sz="1600" spc="-5" dirty="0">
                <a:latin typeface="Courier New"/>
                <a:cs typeface="Courier New"/>
              </a:rPr>
              <a:t>“</a:t>
            </a:r>
            <a:r>
              <a:rPr sz="1600" b="1" spc="-5" dirty="0">
                <a:solidFill>
                  <a:srgbClr val="008F00"/>
                </a:solidFill>
                <a:latin typeface="Courier New"/>
                <a:cs typeface="Courier New"/>
              </a:rPr>
              <a:t>Hello</a:t>
            </a:r>
            <a:r>
              <a:rPr sz="1600" b="1" spc="-10" dirty="0">
                <a:solidFill>
                  <a:srgbClr val="008F00"/>
                </a:solidFill>
                <a:latin typeface="Courier New"/>
                <a:cs typeface="Courier New"/>
              </a:rPr>
              <a:t> </a:t>
            </a:r>
            <a:r>
              <a:rPr sz="1600" b="1" spc="-5" dirty="0">
                <a:solidFill>
                  <a:srgbClr val="008F00"/>
                </a:solidFill>
                <a:latin typeface="Courier New"/>
                <a:cs typeface="Courier New"/>
              </a:rPr>
              <a:t>world!\n\r</a:t>
            </a:r>
            <a:r>
              <a:rPr sz="1600" b="1" spc="-5" dirty="0">
                <a:latin typeface="Courier New"/>
                <a:cs typeface="Courier New"/>
              </a:rPr>
              <a:t>”);</a:t>
            </a:r>
            <a:endParaRPr sz="1600">
              <a:latin typeface="Courier New"/>
              <a:cs typeface="Courier New"/>
            </a:endParaRPr>
          </a:p>
        </p:txBody>
      </p:sp>
      <p:sp>
        <p:nvSpPr>
          <p:cNvPr id="10" name="object 10"/>
          <p:cNvSpPr txBox="1"/>
          <p:nvPr/>
        </p:nvSpPr>
        <p:spPr>
          <a:xfrm>
            <a:off x="2540001" y="4206240"/>
            <a:ext cx="3104515" cy="1193800"/>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10" dirty="0">
                <a:latin typeface="Courier New"/>
                <a:cs typeface="Courier New"/>
              </a:rPr>
              <a:t> </a:t>
            </a:r>
            <a:r>
              <a:rPr sz="1600" b="1" dirty="0">
                <a:latin typeface="Courier New"/>
                <a:cs typeface="Courier New"/>
              </a:rPr>
              <a:t>{</a:t>
            </a:r>
            <a:endParaRPr sz="1600" dirty="0">
              <a:latin typeface="Courier New"/>
              <a:cs typeface="Courier New"/>
            </a:endParaRPr>
          </a:p>
          <a:p>
            <a:pPr marL="5308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530860" marR="5080">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p:txBody>
      </p:sp>
      <p:sp>
        <p:nvSpPr>
          <p:cNvPr id="6" name="Title 1">
            <a:extLst>
              <a:ext uri="{FF2B5EF4-FFF2-40B4-BE49-F238E27FC236}">
                <a16:creationId xmlns:a16="http://schemas.microsoft.com/office/drawing/2014/main" id="{B173CA6B-A55E-1670-2947-7BC34A497F2F}"/>
              </a:ext>
            </a:extLst>
          </p:cNvPr>
          <p:cNvSpPr>
            <a:spLocks noGrp="1"/>
          </p:cNvSpPr>
          <p:nvPr>
            <p:ph type="title"/>
          </p:nvPr>
        </p:nvSpPr>
        <p:spPr>
          <a:xfrm>
            <a:off x="578892" y="132397"/>
            <a:ext cx="10515600" cy="1325563"/>
          </a:xfrm>
        </p:spPr>
        <p:txBody>
          <a:bodyPr>
            <a:normAutofit/>
          </a:bodyPr>
          <a:lstStyle/>
          <a:p>
            <a:r>
              <a:rPr lang="en-SG" sz="4000" dirty="0">
                <a:latin typeface="+mn-lt"/>
              </a:rPr>
              <a:t>Contiki operating system: Hello, World!</a:t>
            </a:r>
          </a:p>
        </p:txBody>
      </p:sp>
    </p:spTree>
    <p:extLst>
      <p:ext uri="{BB962C8B-B14F-4D97-AF65-F5344CB8AC3E}">
        <p14:creationId xmlns:p14="http://schemas.microsoft.com/office/powerpoint/2010/main" val="3456496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6D7C-ECA8-339E-3D02-012DC8D8C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E0A10-4ECB-1931-3E43-AADBC38133FE}"/>
              </a:ext>
            </a:extLst>
          </p:cNvPr>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a:extLst>
              <a:ext uri="{FF2B5EF4-FFF2-40B4-BE49-F238E27FC236}">
                <a16:creationId xmlns:a16="http://schemas.microsoft.com/office/drawing/2014/main" id="{7EC6E3A9-6E8B-6F06-C51B-821039BE86E2}"/>
              </a:ext>
            </a:extLst>
          </p:cNvPr>
          <p:cNvSpPr>
            <a:spLocks noGrp="1"/>
          </p:cNvSpPr>
          <p:nvPr>
            <p:ph idx="1"/>
          </p:nvPr>
        </p:nvSpPr>
        <p:spPr>
          <a:xfrm>
            <a:off x="927177" y="1690688"/>
            <a:ext cx="10768953" cy="4033520"/>
          </a:xfrm>
        </p:spPr>
        <p:txBody>
          <a:bodyPr>
            <a:normAutofit/>
          </a:bodyPr>
          <a:lstStyle/>
          <a:p>
            <a:r>
              <a:rPr lang="en-SG" b="1" dirty="0">
                <a:latin typeface="+mj-lt"/>
              </a:rPr>
              <a:t>Processor: </a:t>
            </a:r>
            <a:r>
              <a:rPr lang="en-SG" dirty="0">
                <a:latin typeface="+mj-lt"/>
              </a:rPr>
              <a:t>ARM Cortex M3 32-bit processor, up to 48-MHz clock speed</a:t>
            </a:r>
          </a:p>
          <a:p>
            <a:r>
              <a:rPr lang="en-SG" b="1" dirty="0">
                <a:latin typeface="+mj-lt"/>
              </a:rPr>
              <a:t>Memory: </a:t>
            </a:r>
            <a:r>
              <a:rPr lang="en-SG" dirty="0">
                <a:latin typeface="+mj-lt"/>
              </a:rPr>
              <a:t>8KB of SRAM for Cache, 20KB of SRAM, 128KB of In-System Programmable Flash</a:t>
            </a:r>
          </a:p>
          <a:p>
            <a:r>
              <a:rPr lang="en-SG" b="1" dirty="0">
                <a:latin typeface="+mj-lt"/>
              </a:rPr>
              <a:t>Network: </a:t>
            </a:r>
            <a:r>
              <a:rPr lang="en-SG" dirty="0">
                <a:latin typeface="+mj-lt"/>
              </a:rPr>
              <a:t>6LoWPAN, Bluetooth Low energy, RF4CE, ZigBee   </a:t>
            </a:r>
          </a:p>
          <a:p>
            <a:r>
              <a:rPr lang="en-SG"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a:extLst>
              <a:ext uri="{FF2B5EF4-FFF2-40B4-BE49-F238E27FC236}">
                <a16:creationId xmlns:a16="http://schemas.microsoft.com/office/drawing/2014/main" id="{57830D51-5867-1A0A-A240-68EAFDE3CA3F}"/>
              </a:ext>
            </a:extLst>
          </p:cNvPr>
          <p:cNvSpPr>
            <a:spLocks noGrp="1"/>
          </p:cNvSpPr>
          <p:nvPr>
            <p:ph type="sldNum" sz="quarter" idx="12"/>
          </p:nvPr>
        </p:nvSpPr>
        <p:spPr/>
        <p:txBody>
          <a:bodyPr/>
          <a:lstStyle/>
          <a:p>
            <a:fld id="{5C6FAEEE-D619-4E65-A0EF-E650D0B3166A}" type="slidenum">
              <a:rPr lang="en-US" smtClean="0"/>
              <a:t>83</a:t>
            </a:fld>
            <a:endParaRPr lang="en-US"/>
          </a:p>
        </p:txBody>
      </p:sp>
    </p:spTree>
    <p:extLst>
      <p:ext uri="{BB962C8B-B14F-4D97-AF65-F5344CB8AC3E}">
        <p14:creationId xmlns:p14="http://schemas.microsoft.com/office/powerpoint/2010/main" val="54688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32F2-1330-6221-8AF1-9CB3D7D5DBE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ABDA2-C0A5-21CC-ED81-B4D639DE2CE3}"/>
              </a:ext>
            </a:extLst>
          </p:cNvPr>
          <p:cNvPicPr>
            <a:picLocks noGrp="1" noChangeAspect="1"/>
          </p:cNvPicPr>
          <p:nvPr>
            <p:ph idx="1"/>
          </p:nvPr>
        </p:nvPicPr>
        <p:blipFill>
          <a:blip r:embed="rId2"/>
          <a:stretch>
            <a:fillRect/>
          </a:stretch>
        </p:blipFill>
        <p:spPr>
          <a:xfrm>
            <a:off x="3682739" y="604662"/>
            <a:ext cx="4927861" cy="5648676"/>
          </a:xfrm>
          <a:prstGeom prst="rect">
            <a:avLst/>
          </a:prstGeom>
        </p:spPr>
      </p:pic>
      <p:sp>
        <p:nvSpPr>
          <p:cNvPr id="4" name="Slide Number Placeholder 3">
            <a:extLst>
              <a:ext uri="{FF2B5EF4-FFF2-40B4-BE49-F238E27FC236}">
                <a16:creationId xmlns:a16="http://schemas.microsoft.com/office/drawing/2014/main" id="{61834DB2-F63B-E2FA-F5B2-391BDF9E9983}"/>
              </a:ext>
            </a:extLst>
          </p:cNvPr>
          <p:cNvSpPr>
            <a:spLocks noGrp="1"/>
          </p:cNvSpPr>
          <p:nvPr>
            <p:ph type="sldNum" sz="quarter" idx="12"/>
          </p:nvPr>
        </p:nvSpPr>
        <p:spPr/>
        <p:txBody>
          <a:bodyPr/>
          <a:lstStyle/>
          <a:p>
            <a:fld id="{5C6FAEEE-D619-4E65-A0EF-E650D0B3166A}" type="slidenum">
              <a:rPr lang="en-US" smtClean="0"/>
              <a:t>84</a:t>
            </a:fld>
            <a:endParaRPr lang="en-US"/>
          </a:p>
        </p:txBody>
      </p:sp>
    </p:spTree>
    <p:extLst>
      <p:ext uri="{BB962C8B-B14F-4D97-AF65-F5344CB8AC3E}">
        <p14:creationId xmlns:p14="http://schemas.microsoft.com/office/powerpoint/2010/main" val="10398157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F7A57-A26D-0303-B20E-F249D6FD20A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5DB7C-FE67-1174-6F9F-F4B9F2A3E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a:extLst>
              <a:ext uri="{FF2B5EF4-FFF2-40B4-BE49-F238E27FC236}">
                <a16:creationId xmlns:a16="http://schemas.microsoft.com/office/drawing/2014/main" id="{0407093C-DC61-B254-5BDA-E5AA897BF40D}"/>
              </a:ext>
            </a:extLst>
          </p:cNvPr>
          <p:cNvSpPr>
            <a:spLocks noGrp="1"/>
          </p:cNvSpPr>
          <p:nvPr>
            <p:ph type="sldNum" sz="quarter" idx="12"/>
          </p:nvPr>
        </p:nvSpPr>
        <p:spPr/>
        <p:txBody>
          <a:bodyPr/>
          <a:lstStyle/>
          <a:p>
            <a:fld id="{5C6FAEEE-D619-4E65-A0EF-E650D0B3166A}" type="slidenum">
              <a:rPr lang="en-US" smtClean="0"/>
              <a:t>85</a:t>
            </a:fld>
            <a:endParaRPr lang="en-US"/>
          </a:p>
        </p:txBody>
      </p:sp>
    </p:spTree>
    <p:extLst>
      <p:ext uri="{BB962C8B-B14F-4D97-AF65-F5344CB8AC3E}">
        <p14:creationId xmlns:p14="http://schemas.microsoft.com/office/powerpoint/2010/main" val="943241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FCE1-7D14-0204-D6D0-88B9FF267F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0A12DF-6DB9-5C13-99CD-D5F195428BF8}"/>
              </a:ext>
            </a:extLst>
          </p:cNvPr>
          <p:cNvSpPr>
            <a:spLocks noGrp="1"/>
          </p:cNvSpPr>
          <p:nvPr>
            <p:ph type="sldNum" sz="quarter" idx="12"/>
          </p:nvPr>
        </p:nvSpPr>
        <p:spPr/>
        <p:txBody>
          <a:bodyPr/>
          <a:lstStyle/>
          <a:p>
            <a:fld id="{5C6FAEEE-D619-4E65-A0EF-E650D0B3166A}" type="slidenum">
              <a:rPr lang="en-US" smtClean="0"/>
              <a:t>86</a:t>
            </a:fld>
            <a:endParaRPr lang="en-US"/>
          </a:p>
        </p:txBody>
      </p:sp>
      <p:pic>
        <p:nvPicPr>
          <p:cNvPr id="5" name="Picture 4">
            <a:extLst>
              <a:ext uri="{FF2B5EF4-FFF2-40B4-BE49-F238E27FC236}">
                <a16:creationId xmlns:a16="http://schemas.microsoft.com/office/drawing/2014/main" id="{A0F62D9D-3C2B-3B67-2D68-F2B0567A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Tree>
    <p:extLst>
      <p:ext uri="{BB962C8B-B14F-4D97-AF65-F5344CB8AC3E}">
        <p14:creationId xmlns:p14="http://schemas.microsoft.com/office/powerpoint/2010/main" val="355688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87</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9</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Chip antenna makes sacrifice due to smaller form factor and hence the least gain. Whip antenna has less directionality than Yagi-</a:t>
            </a:r>
            <a:r>
              <a:rPr lang="en-US" sz="11200" dirty="0" err="1">
                <a:latin typeface="+mj-lt"/>
              </a:rPr>
              <a:t>uda</a:t>
            </a:r>
            <a:r>
              <a:rPr lang="en-US" sz="11200" dirty="0">
                <a:latin typeface="+mj-lt"/>
              </a:rPr>
              <a:t> antenna.</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pic>
        <p:nvPicPr>
          <p:cNvPr id="10" name="Picture 9">
            <a:extLst>
              <a:ext uri="{FF2B5EF4-FFF2-40B4-BE49-F238E27FC236}">
                <a16:creationId xmlns:a16="http://schemas.microsoft.com/office/drawing/2014/main" id="{D6852055-96AA-2E78-F003-D1B69B5E03DA}"/>
              </a:ext>
            </a:extLst>
          </p:cNvPr>
          <p:cNvPicPr>
            <a:picLocks noChangeAspect="1"/>
          </p:cNvPicPr>
          <p:nvPr/>
        </p:nvPicPr>
        <p:blipFill>
          <a:blip r:embed="rId2"/>
          <a:stretch>
            <a:fillRect/>
          </a:stretch>
        </p:blipFill>
        <p:spPr>
          <a:xfrm>
            <a:off x="1335790" y="2453121"/>
            <a:ext cx="4064000" cy="4064000"/>
          </a:xfrm>
          <a:prstGeom prst="rect">
            <a:avLst/>
          </a:prstGeom>
        </p:spPr>
      </p:pic>
      <p:pic>
        <p:nvPicPr>
          <p:cNvPr id="11" name="Picture 10">
            <a:extLst>
              <a:ext uri="{FF2B5EF4-FFF2-40B4-BE49-F238E27FC236}">
                <a16:creationId xmlns:a16="http://schemas.microsoft.com/office/drawing/2014/main" id="{02C72FD1-06FA-9601-FD48-8E8ED8CE0B44}"/>
              </a:ext>
            </a:extLst>
          </p:cNvPr>
          <p:cNvPicPr>
            <a:picLocks noChangeAspect="1"/>
          </p:cNvPicPr>
          <p:nvPr/>
        </p:nvPicPr>
        <p:blipFill>
          <a:blip r:embed="rId3"/>
          <a:stretch>
            <a:fillRect/>
          </a:stretch>
        </p:blipFill>
        <p:spPr>
          <a:xfrm>
            <a:off x="7004987" y="2573303"/>
            <a:ext cx="3662866" cy="3662866"/>
          </a:xfrm>
          <a:prstGeom prst="rect">
            <a:avLst/>
          </a:prstGeom>
        </p:spPr>
      </p:pic>
      <p:sp>
        <p:nvSpPr>
          <p:cNvPr id="12" name="TextBox 11">
            <a:extLst>
              <a:ext uri="{FF2B5EF4-FFF2-40B4-BE49-F238E27FC236}">
                <a16:creationId xmlns:a16="http://schemas.microsoft.com/office/drawing/2014/main" id="{962F439F-9BCF-DED3-9DA5-C1165F5B7CE2}"/>
              </a:ext>
            </a:extLst>
          </p:cNvPr>
          <p:cNvSpPr txBox="1"/>
          <p:nvPr/>
        </p:nvSpPr>
        <p:spPr>
          <a:xfrm>
            <a:off x="2245655" y="6382921"/>
            <a:ext cx="2244269" cy="338554"/>
          </a:xfrm>
          <a:prstGeom prst="rect">
            <a:avLst/>
          </a:prstGeom>
          <a:noFill/>
        </p:spPr>
        <p:txBody>
          <a:bodyPr wrap="square" rtlCol="0">
            <a:spAutoFit/>
          </a:bodyPr>
          <a:lstStyle/>
          <a:p>
            <a:pPr algn="ctr"/>
            <a:r>
              <a:rPr lang="en-US" sz="1600" dirty="0">
                <a:latin typeface="+mj-lt"/>
              </a:rPr>
              <a:t>Antenna Gain: -1 </a:t>
            </a:r>
            <a:r>
              <a:rPr lang="en-US" sz="1600" dirty="0" err="1">
                <a:latin typeface="+mj-lt"/>
              </a:rPr>
              <a:t>dBi</a:t>
            </a:r>
            <a:endParaRPr lang="en-US" sz="1600" dirty="0">
              <a:latin typeface="+mj-lt"/>
            </a:endParaRPr>
          </a:p>
        </p:txBody>
      </p:sp>
      <p:sp>
        <p:nvSpPr>
          <p:cNvPr id="13" name="TextBox 12">
            <a:extLst>
              <a:ext uri="{FF2B5EF4-FFF2-40B4-BE49-F238E27FC236}">
                <a16:creationId xmlns:a16="http://schemas.microsoft.com/office/drawing/2014/main" id="{196246FF-80D5-2924-1AA9-5C9B179330D8}"/>
              </a:ext>
            </a:extLst>
          </p:cNvPr>
          <p:cNvSpPr txBox="1"/>
          <p:nvPr/>
        </p:nvSpPr>
        <p:spPr>
          <a:xfrm>
            <a:off x="8610600" y="6382921"/>
            <a:ext cx="2244269" cy="338554"/>
          </a:xfrm>
          <a:prstGeom prst="rect">
            <a:avLst/>
          </a:prstGeom>
          <a:noFill/>
        </p:spPr>
        <p:txBody>
          <a:bodyPr wrap="square" rtlCol="0">
            <a:spAutoFit/>
          </a:bodyPr>
          <a:lstStyle/>
          <a:p>
            <a:pPr algn="ctr"/>
            <a:r>
              <a:rPr lang="en-US" sz="1600" dirty="0">
                <a:latin typeface="+mj-lt"/>
              </a:rPr>
              <a:t>Antenna Gain: 3.8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3582570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40264</TotalTime>
  <Words>6928</Words>
  <Application>Microsoft Macintosh PowerPoint</Application>
  <PresentationFormat>Widescreen</PresentationFormat>
  <Paragraphs>894</Paragraphs>
  <Slides>87</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.AppleSystemUIFont</vt:lpstr>
      <vt:lpstr>Arial</vt:lpstr>
      <vt:lpstr>Calibri</vt:lpstr>
      <vt:lpstr>Calibri Light</vt:lpstr>
      <vt:lpstr>Cambria Math</vt:lpstr>
      <vt:lpstr>Courier New</vt:lpstr>
      <vt:lpstr>Helvetica</vt:lpstr>
      <vt:lpstr>KaTeX_Main</vt:lpstr>
      <vt:lpstr>Times New Roman</vt:lpstr>
      <vt:lpstr>Trebuchet MS</vt:lpstr>
      <vt:lpstr>Office Theme</vt:lpstr>
      <vt:lpstr>Wireless Networking</vt:lpstr>
      <vt:lpstr>Roadmap of the lecture today</vt:lpstr>
      <vt:lpstr>PowerPoint Presentation</vt:lpstr>
      <vt:lpstr>Radiation pattern of the antenna</vt:lpstr>
      <vt:lpstr>Understanding the antenna beamwidth</vt:lpstr>
      <vt:lpstr>Beamwidth and antenna gain</vt:lpstr>
      <vt:lpstr>Non-line of sight propagation of radio waves</vt:lpstr>
      <vt:lpstr>PowerPoint Presentation</vt:lpstr>
      <vt:lpstr>PowerPoint Presentation</vt:lpstr>
      <vt:lpstr>Basics of wireless communication and networking</vt:lpstr>
      <vt:lpstr>Total link gain in wireless communication</vt:lpstr>
      <vt:lpstr>Link Budget and Total Link Gain</vt:lpstr>
      <vt:lpstr>Revisiting dB, dBm, and dBi, and operations</vt:lpstr>
      <vt:lpstr>Adding and Subtracting dB, dBm, and dBi</vt:lpstr>
      <vt:lpstr>Adding and Subtracting dB, dBm, and dBi</vt:lpstr>
      <vt:lpstr>Adding and Subtracting dB, dBm, and dBi</vt:lpstr>
      <vt:lpstr>Adding and Subtracting dB, dBm, and dBi</vt:lpstr>
      <vt:lpstr>Adding and Subtracting dB, dBm, and dBi</vt:lpstr>
      <vt:lpstr>Wireless link quality and reliability</vt:lpstr>
      <vt:lpstr>Wireless link quality and reliability</vt:lpstr>
      <vt:lpstr>Packet Delivery Ratio (PDR)</vt:lpstr>
      <vt:lpstr>Examples</vt:lpstr>
      <vt:lpstr>Examples</vt:lpstr>
      <vt:lpstr>Bit Error Rate (BER)</vt:lpstr>
      <vt:lpstr>Perspective on Bit Error Rate (BER)</vt:lpstr>
      <vt:lpstr>Examples</vt:lpstr>
      <vt:lpstr>Examples</vt:lpstr>
      <vt:lpstr>Signal-to-Noise Ratio (SNR)</vt:lpstr>
      <vt:lpstr>Perspective on Signal to Noise Ratio</vt:lpstr>
      <vt:lpstr>Examples</vt:lpstr>
      <vt:lpstr>Expected Transmission Count (ETX)</vt:lpstr>
      <vt:lpstr>Understanding Channel Capacity &amp; Link Quality</vt:lpstr>
      <vt:lpstr>Understanding Channel Capacity &amp; Link Quality</vt:lpstr>
      <vt:lpstr>Understanding Channel Capacity &amp; Link Quality</vt:lpstr>
      <vt:lpstr>Understanding Channel Capacity &amp; Link Quality</vt:lpstr>
      <vt:lpstr>Channel Capacity &amp; Link Quality – The Shannon Perspective</vt:lpstr>
      <vt:lpstr>Example</vt:lpstr>
      <vt:lpstr>Example</vt:lpstr>
      <vt:lpstr>Takeaway from the example and discussion</vt:lpstr>
      <vt:lpstr>Roadmap of the lecture today</vt:lpstr>
      <vt:lpstr>How are radio waves modified to carry information</vt:lpstr>
      <vt:lpstr>What are different modulation techniques?</vt:lpstr>
      <vt:lpstr>Amplitude modulation: vary amplitude of carrier signal</vt:lpstr>
      <vt:lpstr>Amplitude modulation: vary amplitude of carrier signal</vt:lpstr>
      <vt:lpstr>Modulation Index </vt:lpstr>
      <vt:lpstr>Significance of modulation index (μ)</vt:lpstr>
      <vt:lpstr>Amplitude modulation example</vt:lpstr>
      <vt:lpstr>Frequency modulation: vary frequency of carrier signal</vt:lpstr>
      <vt:lpstr>Frequency modulation: vary frequency of carrier signal</vt:lpstr>
      <vt:lpstr>Modulation Index of frequency modulated signal</vt:lpstr>
      <vt:lpstr>Bandwidth of frequency modulated signals</vt:lpstr>
      <vt:lpstr>Frequency modulation example</vt:lpstr>
      <vt:lpstr>Frequency deviation, Carson’s Rule, Takeaway</vt:lpstr>
      <vt:lpstr>Phase modulation: vary phase of carrier signal</vt:lpstr>
      <vt:lpstr>Digital equivalent of the AM, FM and PM modulation</vt:lpstr>
      <vt:lpstr>Even more complex modulation schemes exist</vt:lpstr>
      <vt:lpstr>What are components of internet of things</vt:lpstr>
      <vt:lpstr>Microcontrollers are heart of embedded systems</vt:lpstr>
      <vt:lpstr>What is heart of computers and internet of things</vt:lpstr>
      <vt:lpstr>What is a microcontroller? Microprocessor + Peripherals + Memory + Pins + ? </vt:lpstr>
      <vt:lpstr>System on chips</vt:lpstr>
      <vt:lpstr>An image of the die of a microcontroller</vt:lpstr>
      <vt:lpstr>Instruction set architecture and realization</vt:lpstr>
      <vt:lpstr>Instruction set architecture and realization</vt:lpstr>
      <vt:lpstr>Instruction set architecture and realization</vt:lpstr>
      <vt:lpstr>Other embedded microcontroller architectures</vt:lpstr>
      <vt:lpstr>Some example of older microcontrollers</vt:lpstr>
      <vt:lpstr>More capable microcontrollers (00s-10s)</vt:lpstr>
      <vt:lpstr>ARM Cortex M Series</vt:lpstr>
      <vt:lpstr>Digital Signal Processor</vt:lpstr>
      <vt:lpstr>Digital Signal Processor</vt:lpstr>
      <vt:lpstr>Multicore and Multiprocessor architecture</vt:lpstr>
      <vt:lpstr>What are trends for future microcontrollers</vt:lpstr>
      <vt:lpstr>Raspberry Pi Pico: Multiple cores, Low-power</vt:lpstr>
      <vt:lpstr>Microcontrollers with neural networks</vt:lpstr>
      <vt:lpstr>Memory on microcontroller (hierarchy)</vt:lpstr>
      <vt:lpstr>Example of volatile memory: SRAM</vt:lpstr>
      <vt:lpstr>Example of non-volatile memory: Flash</vt:lpstr>
      <vt:lpstr>SRAM (RAM) versus Flash (ROM)</vt:lpstr>
      <vt:lpstr>Emerging non-volatile memories FRAM , MRAM</vt:lpstr>
      <vt:lpstr>History of the Contiki operating system</vt:lpstr>
      <vt:lpstr>Contiki operating system: Hello, World!</vt:lpstr>
      <vt:lpstr>Hardware Platform: CC2650 SensorTag</vt:lpstr>
      <vt:lpstr>PowerPoint Presentation</vt:lpstr>
      <vt:lpstr>PowerPoint Presentation</vt:lpstr>
      <vt:lpstr>PowerPoint Presentation</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1225</cp:revision>
  <dcterms:created xsi:type="dcterms:W3CDTF">2020-02-17T19:00:36Z</dcterms:created>
  <dcterms:modified xsi:type="dcterms:W3CDTF">2025-02-04T10:16:31Z</dcterms:modified>
</cp:coreProperties>
</file>